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8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82" r:id="rId23"/>
    <p:sldId id="283" r:id="rId24"/>
    <p:sldId id="284"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varScale="1">
        <p:scale>
          <a:sx n="70" d="100"/>
          <a:sy n="70" d="100"/>
        </p:scale>
        <p:origin x="1344" y="7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6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8AB4E-BCE3-4BBC-8F88-66DC0557BD1B}" type="datetimeFigureOut">
              <a:rPr lang="en-US" smtClean="0"/>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6E878-33E8-4672-93EA-86E121553B6A}" type="slidenum">
              <a:rPr lang="en-US" smtClean="0"/>
              <a:pPr/>
              <a:t>‹#›</a:t>
            </a:fld>
            <a:endParaRPr lang="en-US"/>
          </a:p>
        </p:txBody>
      </p:sp>
    </p:spTree>
    <p:extLst>
      <p:ext uri="{BB962C8B-B14F-4D97-AF65-F5344CB8AC3E}">
        <p14:creationId xmlns:p14="http://schemas.microsoft.com/office/powerpoint/2010/main" val="23464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smtClean="0"/>
              <a:t>http://www.google.co.uk/imgres?imgurl=http://cdn.mos.totalfilm.com/images/b/billy-elliot-800-75.jpg&amp;imgrefurl=http://www.totalfilm.com/media/1910&amp;usg=__DQKTpvxEd3l40defwoEUcZELKMU=&amp;h=522&amp;w=800&amp;sz=53&amp;hl=en&amp;start=0&amp;zoom=1&amp;tbnid=H8Kk6phkiNmqlM:&amp;tbnh=137&amp;tbnw=199&amp;ei=wI5iTYWJPMj44AaL0NXBCQ&amp;prev=/images%3Fq%3Dbilly%2Belliot%26um%3D1%26hl%3Den%26sa%3DN%26rls%3Dcom.microsoft:en-gb:IE-SearchBox%26rlz%3D1I7ADBF_en-GB%26biw%3D1259%26bih%3D728%26tbs%3Disch:1&amp;um=1&amp;itbs=1&amp;iact=rc&amp;dur=140&amp;oei=wI5iTYWJPMj44AaL0NXBCQ&amp;page=1&amp;ndsp=28&amp;ved=1t:429,r:11,s:0&amp;tx=112&amp;ty=85 </a:t>
            </a:r>
          </a:p>
        </p:txBody>
      </p:sp>
      <p:sp>
        <p:nvSpPr>
          <p:cNvPr id="27652" name="Slide Number Placeholder 3"/>
          <p:cNvSpPr txBox="1">
            <a:spLocks noGrp="1"/>
          </p:cNvSpPr>
          <p:nvPr/>
        </p:nvSpPr>
        <p:spPr bwMode="auto">
          <a:xfrm>
            <a:off x="3885275" y="8684899"/>
            <a:ext cx="2971092" cy="457639"/>
          </a:xfrm>
          <a:prstGeom prst="rect">
            <a:avLst/>
          </a:prstGeom>
          <a:noFill/>
          <a:ln>
            <a:miter lim="800000"/>
            <a:headEnd/>
            <a:tailEnd/>
          </a:ln>
        </p:spPr>
        <p:txBody>
          <a:bodyPr anchor="b"/>
          <a:lstStyle/>
          <a:p>
            <a:pPr algn="r">
              <a:defRPr/>
            </a:pPr>
            <a:fld id="{1613BB5C-8BB1-41D4-A0DF-9C6F48FF9067}" type="slidenum">
              <a:rPr lang="en-GB" sz="1200">
                <a:latin typeface="+mn-lt"/>
              </a:rPr>
              <a:pPr algn="r">
                <a:defRPr/>
              </a:pPr>
              <a:t>12</a:t>
            </a:fld>
            <a:endParaRPr lang="en-GB" sz="1200">
              <a:latin typeface="+mn-lt"/>
            </a:endParaRPr>
          </a:p>
        </p:txBody>
      </p:sp>
    </p:spTree>
    <p:extLst>
      <p:ext uri="{BB962C8B-B14F-4D97-AF65-F5344CB8AC3E}">
        <p14:creationId xmlns:p14="http://schemas.microsoft.com/office/powerpoint/2010/main" val="20478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smtClean="0"/>
              <a:t>http://www.google.co.uk/imgres?imgurl=http://4.bp.blogspot.com/_9WM7HW1RmWU/So8u9HSaN7I/AAAAAAAAAKs/R7irggrRCM8/s400/billy-DVD1.jpg&amp;imgrefurl=http://allthingsfoe.blogspot.com/2009/08/jamie-bell-movie-propsbilly-elliot.html&amp;usg=__MpDNwzklytfP0kAe0GPe7cLZ5ZI=&amp;h=287&amp;w=400&amp;sz=12&amp;hl=en&amp;start=0&amp;zoom=1&amp;tbnid=gBwrdK3RXflaQM:&amp;tbnh=129&amp;tbnw=172&amp;ei=NpBiTYXoKJP34AaH4uDLCQ&amp;prev=/images%3Fq%3Dbilly%2Belliot%2Bboxing%26um%3D1%26hl%3Den%26rls%3Dcom.microsoft:en-gb:IE-SearchBox%26rlz%3D1I7ADBF_en-GB%26biw%3D1259%26bih%3D728%26tbs%3Disch:1&amp;um=1&amp;itbs=1&amp;iact=hc&amp;vpx=305&amp;vpy=75&amp;dur=3563&amp;hovh=190&amp;hovw=265&amp;tx=152&amp;ty=104&amp;oei=NpBiTYXoKJP34AaH4uDLCQ&amp;page=1&amp;ndsp=25&amp;ved=1t:429,r:1,s:0 </a:t>
            </a:r>
          </a:p>
        </p:txBody>
      </p:sp>
      <p:sp>
        <p:nvSpPr>
          <p:cNvPr id="28676" name="Slide Number Placeholder 3"/>
          <p:cNvSpPr txBox="1">
            <a:spLocks noGrp="1"/>
          </p:cNvSpPr>
          <p:nvPr/>
        </p:nvSpPr>
        <p:spPr bwMode="auto">
          <a:xfrm>
            <a:off x="3885275" y="8684899"/>
            <a:ext cx="2971092" cy="457639"/>
          </a:xfrm>
          <a:prstGeom prst="rect">
            <a:avLst/>
          </a:prstGeom>
          <a:noFill/>
          <a:ln>
            <a:miter lim="800000"/>
            <a:headEnd/>
            <a:tailEnd/>
          </a:ln>
        </p:spPr>
        <p:txBody>
          <a:bodyPr anchor="b"/>
          <a:lstStyle/>
          <a:p>
            <a:pPr algn="r">
              <a:defRPr/>
            </a:pPr>
            <a:fld id="{D3C90413-3DC4-4121-841E-F05AF669595C}" type="slidenum">
              <a:rPr lang="en-GB" sz="1200">
                <a:latin typeface="+mn-lt"/>
              </a:rPr>
              <a:pPr algn="r">
                <a:defRPr/>
              </a:pPr>
              <a:t>13</a:t>
            </a:fld>
            <a:endParaRPr lang="en-GB" sz="1200">
              <a:latin typeface="+mn-lt"/>
            </a:endParaRPr>
          </a:p>
        </p:txBody>
      </p:sp>
    </p:spTree>
    <p:extLst>
      <p:ext uri="{BB962C8B-B14F-4D97-AF65-F5344CB8AC3E}">
        <p14:creationId xmlns:p14="http://schemas.microsoft.com/office/powerpoint/2010/main" val="324636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7FE4D-998C-44DD-90DD-C5890A55BBD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7FE4D-998C-44DD-90DD-C5890A55BBD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7FE4D-998C-44DD-90DD-C5890A55BBD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7FE4D-998C-44DD-90DD-C5890A55BBD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7FE4D-998C-44DD-90DD-C5890A55BBD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7FE4D-998C-44DD-90DD-C5890A55BBD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7FE4D-998C-44DD-90DD-C5890A55BBD3}"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7FE4D-998C-44DD-90DD-C5890A55BBD3}"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7FE4D-998C-44DD-90DD-C5890A55BBD3}"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7FE4D-998C-44DD-90DD-C5890A55BBD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7FE4D-998C-44DD-90DD-C5890A55BBD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ADD52-1FA6-4347-9EAB-32E86695B8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7FE4D-998C-44DD-90DD-C5890A55BBD3}"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ADD52-1FA6-4347-9EAB-32E86695B8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idx="4294967295"/>
          </p:nvPr>
        </p:nvSpPr>
        <p:spPr>
          <a:xfrm>
            <a:off x="685800" y="2130425"/>
            <a:ext cx="7772400" cy="1470025"/>
          </a:xfrm>
        </p:spPr>
        <p:txBody>
          <a:bodyPr/>
          <a:lstStyle/>
          <a:p>
            <a:pPr eaLnBrk="1" hangingPunct="1"/>
            <a:r>
              <a:rPr lang="en-GB" dirty="0" smtClean="0">
                <a:latin typeface="Arial" charset="0"/>
                <a:cs typeface="Arial" charset="0"/>
              </a:rPr>
              <a:t>A Lesson in Prejudice and Stereotypes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GB" smtClean="0">
                <a:latin typeface="Arial" charset="0"/>
                <a:cs typeface="Arial" charset="0"/>
              </a:rPr>
              <a:t>Who was your choice?</a:t>
            </a:r>
          </a:p>
        </p:txBody>
      </p:sp>
      <p:sp>
        <p:nvSpPr>
          <p:cNvPr id="12291" name="Content Placeholder 2"/>
          <p:cNvSpPr>
            <a:spLocks noGrp="1"/>
          </p:cNvSpPr>
          <p:nvPr>
            <p:ph idx="4294967295"/>
          </p:nvPr>
        </p:nvSpPr>
        <p:spPr/>
        <p:txBody>
          <a:bodyPr>
            <a:normAutofit fontScale="85000" lnSpcReduction="20000"/>
          </a:bodyPr>
          <a:lstStyle/>
          <a:p>
            <a:pPr eaLnBrk="1" hangingPunct="1"/>
            <a:r>
              <a:rPr lang="en-GB" smtClean="0">
                <a:latin typeface="Arial" charset="0"/>
                <a:cs typeface="Arial" charset="0"/>
              </a:rPr>
              <a:t>What choice did you make?</a:t>
            </a:r>
          </a:p>
          <a:p>
            <a:pPr eaLnBrk="1" hangingPunct="1"/>
            <a:r>
              <a:rPr lang="en-GB" smtClean="0">
                <a:latin typeface="Arial" charset="0"/>
                <a:cs typeface="Arial" charset="0"/>
              </a:rPr>
              <a:t>Are you pleased with your hired apprentice?</a:t>
            </a:r>
          </a:p>
          <a:p>
            <a:pPr eaLnBrk="1" hangingPunct="1"/>
            <a:r>
              <a:rPr lang="en-GB" smtClean="0">
                <a:latin typeface="Arial" charset="0"/>
                <a:cs typeface="Arial" charset="0"/>
              </a:rPr>
              <a:t>Would you have made a different decision if you had the qualifications information first?</a:t>
            </a:r>
          </a:p>
          <a:p>
            <a:pPr eaLnBrk="1" hangingPunct="1"/>
            <a:r>
              <a:rPr lang="en-GB" smtClean="0">
                <a:latin typeface="Arial" charset="0"/>
                <a:cs typeface="Arial" charset="0"/>
              </a:rPr>
              <a:t>What is wrong with judging people with such little information?</a:t>
            </a:r>
          </a:p>
          <a:p>
            <a:pPr eaLnBrk="1" hangingPunct="1"/>
            <a:r>
              <a:rPr lang="en-GB" smtClean="0">
                <a:latin typeface="Arial" charset="0"/>
                <a:cs typeface="Arial" charset="0"/>
              </a:rPr>
              <a:t>What do you think influenced your decisions? </a:t>
            </a:r>
          </a:p>
          <a:p>
            <a:pPr eaLnBrk="1" hangingPunct="1"/>
            <a:r>
              <a:rPr lang="en-GB" smtClean="0">
                <a:latin typeface="Arial" charset="0"/>
                <a:cs typeface="Arial" charset="0"/>
              </a:rPr>
              <a:t>Do you think people often judge people like this in our everyday life?</a:t>
            </a:r>
          </a:p>
          <a:p>
            <a:pPr eaLnBrk="1" hangingPunct="1"/>
            <a:r>
              <a:rPr lang="en-GB" smtClean="0">
                <a:latin typeface="Arial" charset="0"/>
                <a:cs typeface="Arial" charset="0"/>
              </a:rPr>
              <a:t>What could be the consequences of pre-judging people?</a:t>
            </a:r>
          </a:p>
          <a:p>
            <a:pPr eaLnBrk="1" hangingPunct="1">
              <a:buFont typeface="Arial" charset="0"/>
              <a:buNone/>
            </a:pPr>
            <a:endParaRPr lang="en-GB" smtClean="0">
              <a:latin typeface="Arial" charset="0"/>
              <a:cs typeface="Arial" charset="0"/>
            </a:endParaRPr>
          </a:p>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GB" smtClean="0">
                <a:latin typeface="Arial" charset="0"/>
                <a:cs typeface="Arial" charset="0"/>
              </a:rPr>
              <a:t>Stereotypes and prejudice</a:t>
            </a:r>
          </a:p>
        </p:txBody>
      </p:sp>
      <p:sp>
        <p:nvSpPr>
          <p:cNvPr id="14339" name="Content Placeholder 2"/>
          <p:cNvSpPr>
            <a:spLocks noGrp="1"/>
          </p:cNvSpPr>
          <p:nvPr>
            <p:ph idx="4294967295"/>
          </p:nvPr>
        </p:nvSpPr>
        <p:spPr/>
        <p:txBody>
          <a:bodyPr/>
          <a:lstStyle/>
          <a:p>
            <a:pPr eaLnBrk="1" hangingPunct="1"/>
            <a:r>
              <a:rPr lang="en-GB" smtClean="0">
                <a:latin typeface="Arial" charset="0"/>
                <a:cs typeface="Arial" charset="0"/>
              </a:rPr>
              <a:t>How would you define or explain stereotypes and prejudice? </a:t>
            </a:r>
          </a:p>
          <a:p>
            <a:pPr eaLnBrk="1" hangingPunct="1"/>
            <a:endParaRPr lang="en-GB" smtClean="0">
              <a:latin typeface="Arial" charset="0"/>
              <a:cs typeface="Arial" charset="0"/>
            </a:endParaRPr>
          </a:p>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sp>
        <p:nvSpPr>
          <p:cNvPr id="4" name="TextBox 3"/>
          <p:cNvSpPr txBox="1">
            <a:spLocks noChangeArrowheads="1"/>
          </p:cNvSpPr>
          <p:nvPr/>
        </p:nvSpPr>
        <p:spPr bwMode="auto">
          <a:xfrm>
            <a:off x="323850" y="2708275"/>
            <a:ext cx="8424863" cy="2308225"/>
          </a:xfrm>
          <a:prstGeom prst="rect">
            <a:avLst/>
          </a:prstGeom>
          <a:noFill/>
          <a:ln w="9525">
            <a:noFill/>
            <a:miter lim="800000"/>
            <a:headEnd/>
            <a:tailEnd/>
          </a:ln>
        </p:spPr>
        <p:txBody>
          <a:bodyPr>
            <a:spAutoFit/>
          </a:bodyPr>
          <a:lstStyle/>
          <a:p>
            <a:r>
              <a:rPr lang="en-GB" b="1"/>
              <a:t>Stereotypes: </a:t>
            </a:r>
            <a:r>
              <a:rPr lang="en-GB"/>
              <a:t>thinking all people who belong to a certain group are the same and labelling them, for example all young people who wear hoodies are thugs.</a:t>
            </a:r>
          </a:p>
          <a:p>
            <a:endParaRPr lang="en-GB">
              <a:cs typeface="Arial" charset="0"/>
            </a:endParaRPr>
          </a:p>
          <a:p>
            <a:r>
              <a:rPr lang="en-GB" b="1"/>
              <a:t>Prejudice: </a:t>
            </a:r>
            <a:r>
              <a:rPr lang="en-GB"/>
              <a:t>judging someone without knowing them, on the basis of what they look like or what group they belong to, for example all black people are good dancers.</a:t>
            </a:r>
          </a:p>
          <a:p>
            <a:endParaRPr lang="en-GB">
              <a:cs typeface="Arial" charset="0"/>
            </a:endParaRPr>
          </a:p>
          <a:p>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r>
              <a:rPr lang="en-GB" smtClean="0">
                <a:latin typeface="Arial" charset="0"/>
                <a:cs typeface="Arial" charset="0"/>
              </a:rPr>
              <a:t>What is your reaction to this?</a:t>
            </a:r>
          </a:p>
        </p:txBody>
      </p:sp>
      <p:pic>
        <p:nvPicPr>
          <p:cNvPr id="15363" name="Picture 6"/>
          <p:cNvPicPr>
            <a:picLocks noChangeAspect="1" noChangeArrowheads="1"/>
          </p:cNvPicPr>
          <p:nvPr/>
        </p:nvPicPr>
        <p:blipFill>
          <a:blip r:embed="rId3" cstate="print"/>
          <a:srcRect/>
          <a:stretch>
            <a:fillRect/>
          </a:stretch>
        </p:blipFill>
        <p:spPr bwMode="auto">
          <a:xfrm>
            <a:off x="1258888" y="1484313"/>
            <a:ext cx="6762750" cy="441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GB" smtClean="0">
                <a:latin typeface="Arial" charset="0"/>
                <a:cs typeface="Arial" charset="0"/>
              </a:rPr>
              <a:t>Does this seem better?</a:t>
            </a:r>
          </a:p>
        </p:txBody>
      </p:sp>
      <p:sp>
        <p:nvSpPr>
          <p:cNvPr id="16387" name="Content Placeholder 2"/>
          <p:cNvSpPr>
            <a:spLocks noGrp="1"/>
          </p:cNvSpPr>
          <p:nvPr>
            <p:ph idx="4294967295"/>
          </p:nvPr>
        </p:nvSpPr>
        <p:spPr/>
        <p:txBody>
          <a:bodyPr/>
          <a:lstStyle/>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pic>
        <p:nvPicPr>
          <p:cNvPr id="16388" name="Picture 6" descr="billy-DVD1.jpg"/>
          <p:cNvPicPr>
            <a:picLocks noChangeAspect="1"/>
          </p:cNvPicPr>
          <p:nvPr/>
        </p:nvPicPr>
        <p:blipFill>
          <a:blip r:embed="rId3" cstate="print"/>
          <a:srcRect/>
          <a:stretch>
            <a:fillRect/>
          </a:stretch>
        </p:blipFill>
        <p:spPr bwMode="auto">
          <a:xfrm>
            <a:off x="1908175" y="1517650"/>
            <a:ext cx="5616575"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GB" smtClean="0">
                <a:latin typeface="Arial" charset="0"/>
                <a:cs typeface="Arial" charset="0"/>
              </a:rPr>
              <a:t>What is your reaction?</a:t>
            </a:r>
          </a:p>
        </p:txBody>
      </p:sp>
      <p:sp>
        <p:nvSpPr>
          <p:cNvPr id="17411" name="Content Placeholder 2"/>
          <p:cNvSpPr>
            <a:spLocks noGrp="1"/>
          </p:cNvSpPr>
          <p:nvPr>
            <p:ph idx="4294967295"/>
          </p:nvPr>
        </p:nvSpPr>
        <p:spPr>
          <a:xfrm>
            <a:off x="457200" y="1600200"/>
            <a:ext cx="8229600" cy="4852988"/>
          </a:xfrm>
        </p:spPr>
        <p:txBody>
          <a:bodyPr/>
          <a:lstStyle/>
          <a:p>
            <a:pPr eaLnBrk="1" hangingPunct="1">
              <a:buFont typeface="Arial" charset="0"/>
              <a:buNone/>
            </a:pPr>
            <a:endParaRPr lang="en-GB" sz="1900" smtClean="0">
              <a:solidFill>
                <a:srgbClr val="FF0000"/>
              </a:solidFill>
              <a:latin typeface="Arial" charset="0"/>
              <a:cs typeface="Arial" charset="0"/>
            </a:endParaRPr>
          </a:p>
          <a:p>
            <a:pPr eaLnBrk="1" hangingPunct="1">
              <a:buFont typeface="Arial" charset="0"/>
              <a:buNone/>
            </a:pPr>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endParaRPr lang="en-GB" sz="1900" smtClean="0">
              <a:solidFill>
                <a:srgbClr val="FF0000"/>
              </a:solidFill>
              <a:latin typeface="Arial" charset="0"/>
              <a:cs typeface="Arial" charset="0"/>
            </a:endParaRPr>
          </a:p>
          <a:p>
            <a:pPr eaLnBrk="1" hangingPunct="1"/>
            <a:r>
              <a:rPr lang="en-GB" sz="1900" smtClean="0">
                <a:latin typeface="Arial" charset="0"/>
                <a:cs typeface="Arial" charset="0"/>
              </a:rPr>
              <a:t>Billy Elliot was a boy who had a passion and gift for ballet, but he was forbidden to practice because it was for ‘girls’. He pursued his passion and became a successful ballerina, dancing in Swan Lake.</a:t>
            </a:r>
            <a:r>
              <a:rPr lang="en-GB" sz="1900" smtClean="0">
                <a:solidFill>
                  <a:srgbClr val="FF0000"/>
                </a:solidFill>
                <a:latin typeface="Arial" charset="0"/>
                <a:cs typeface="Arial" charset="0"/>
              </a:rPr>
              <a:t> </a:t>
            </a:r>
            <a:endParaRPr lang="en-GB" sz="1900" smtClean="0">
              <a:latin typeface="Arial" charset="0"/>
              <a:cs typeface="Arial" charset="0"/>
            </a:endParaRPr>
          </a:p>
          <a:p>
            <a:pPr eaLnBrk="1" hangingPunct="1"/>
            <a:endParaRPr lang="en-GB" sz="1900" smtClean="0">
              <a:latin typeface="Arial" charset="0"/>
              <a:cs typeface="Arial" charset="0"/>
            </a:endParaRPr>
          </a:p>
          <a:p>
            <a:pPr eaLnBrk="1" hangingPunct="1">
              <a:buFont typeface="Arial" charset="0"/>
              <a:buNone/>
            </a:pPr>
            <a:endParaRPr lang="en-GB" sz="1900" smtClean="0">
              <a:latin typeface="Arial" charset="0"/>
              <a:cs typeface="Arial" charset="0"/>
            </a:endParaRPr>
          </a:p>
        </p:txBody>
      </p:sp>
      <p:pic>
        <p:nvPicPr>
          <p:cNvPr id="17412" name="Picture 4" descr="Kiril_Kulish_and_Stephen_Ha.jpg"/>
          <p:cNvPicPr>
            <a:picLocks noChangeAspect="1"/>
          </p:cNvPicPr>
          <p:nvPr/>
        </p:nvPicPr>
        <p:blipFill>
          <a:blip r:embed="rId2" cstate="print"/>
          <a:srcRect l="5721" t="7668" r="5721" b="8597"/>
          <a:stretch>
            <a:fillRect/>
          </a:stretch>
        </p:blipFill>
        <p:spPr bwMode="auto">
          <a:xfrm>
            <a:off x="1763713" y="1320800"/>
            <a:ext cx="5545137"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GB" smtClean="0">
                <a:latin typeface="Arial" charset="0"/>
                <a:cs typeface="Arial" charset="0"/>
              </a:rPr>
              <a:t>Gender stereotypes</a:t>
            </a:r>
          </a:p>
        </p:txBody>
      </p:sp>
      <p:sp>
        <p:nvSpPr>
          <p:cNvPr id="18435" name="Content Placeholder 2"/>
          <p:cNvSpPr>
            <a:spLocks noGrp="1"/>
          </p:cNvSpPr>
          <p:nvPr>
            <p:ph idx="4294967295"/>
          </p:nvPr>
        </p:nvSpPr>
        <p:spPr/>
        <p:txBody>
          <a:bodyPr/>
          <a:lstStyle/>
          <a:p>
            <a:pPr marL="0" indent="0" eaLnBrk="1" hangingPunct="1">
              <a:buNone/>
            </a:pPr>
            <a:endParaRPr lang="en-GB" dirty="0" smtClean="0">
              <a:latin typeface="Arial" charset="0"/>
              <a:cs typeface="Arial" charset="0"/>
            </a:endParaRPr>
          </a:p>
          <a:p>
            <a:pPr eaLnBrk="1" hangingPunct="1"/>
            <a:r>
              <a:rPr lang="en-GB" dirty="0" smtClean="0">
                <a:latin typeface="Arial" charset="0"/>
                <a:cs typeface="Arial" charset="0"/>
              </a:rPr>
              <a:t>Are there certain sports that are for girls and others for boys?</a:t>
            </a:r>
          </a:p>
          <a:p>
            <a:pPr eaLnBrk="1" hangingPunct="1"/>
            <a:r>
              <a:rPr lang="en-GB" dirty="0" smtClean="0">
                <a:latin typeface="Arial" charset="0"/>
                <a:cs typeface="Arial" charset="0"/>
              </a:rPr>
              <a:t>Is it fair that some things are labelled as girls or boys?</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GB" smtClean="0">
                <a:latin typeface="Arial" charset="0"/>
                <a:cs typeface="Arial" charset="0"/>
              </a:rPr>
              <a:t>Gender stereotypes</a:t>
            </a:r>
          </a:p>
        </p:txBody>
      </p:sp>
      <p:sp>
        <p:nvSpPr>
          <p:cNvPr id="19459" name="Content Placeholder 2"/>
          <p:cNvSpPr>
            <a:spLocks noGrp="1"/>
          </p:cNvSpPr>
          <p:nvPr>
            <p:ph idx="4294967295"/>
          </p:nvPr>
        </p:nvSpPr>
        <p:spPr/>
        <p:txBody>
          <a:bodyPr/>
          <a:lstStyle/>
          <a:p>
            <a:pPr eaLnBrk="1" hangingPunct="1"/>
            <a:r>
              <a:rPr lang="en-GB" dirty="0" smtClean="0">
                <a:latin typeface="Arial" charset="0"/>
                <a:cs typeface="Arial" charset="0"/>
              </a:rPr>
              <a:t>Working in pairs, introduce yourself to your partner as a stereotypical girl or boy by completing these statements:</a:t>
            </a:r>
          </a:p>
          <a:p>
            <a:pPr eaLnBrk="1" hangingPunct="1">
              <a:buFont typeface="Arial" charset="0"/>
              <a:buNone/>
            </a:pPr>
            <a:endParaRPr lang="en-GB" dirty="0" smtClean="0">
              <a:latin typeface="Arial" charset="0"/>
              <a:cs typeface="Arial" charset="0"/>
            </a:endParaRPr>
          </a:p>
          <a:p>
            <a:pPr lvl="1" eaLnBrk="1" hangingPunct="1"/>
            <a:r>
              <a:rPr lang="en-GB" sz="1800" dirty="0" smtClean="0">
                <a:latin typeface="Arial" charset="0"/>
                <a:cs typeface="Arial" charset="0"/>
              </a:rPr>
              <a:t>My favourite </a:t>
            </a:r>
            <a:r>
              <a:rPr lang="en-GB" sz="1800" dirty="0" err="1" smtClean="0">
                <a:latin typeface="Arial" charset="0"/>
                <a:cs typeface="Arial" charset="0"/>
              </a:rPr>
              <a:t>color</a:t>
            </a:r>
            <a:r>
              <a:rPr lang="en-GB" sz="1800" dirty="0" smtClean="0">
                <a:latin typeface="Arial" charset="0"/>
                <a:cs typeface="Arial" charset="0"/>
              </a:rPr>
              <a:t> is…</a:t>
            </a:r>
          </a:p>
          <a:p>
            <a:pPr lvl="1" eaLnBrk="1" hangingPunct="1"/>
            <a:r>
              <a:rPr lang="en-GB" sz="1800" dirty="0" smtClean="0">
                <a:latin typeface="Arial" charset="0"/>
                <a:cs typeface="Arial" charset="0"/>
              </a:rPr>
              <a:t>My favourite sport is…</a:t>
            </a:r>
          </a:p>
          <a:p>
            <a:pPr lvl="1" eaLnBrk="1" hangingPunct="1"/>
            <a:r>
              <a:rPr lang="en-GB" sz="1800" dirty="0" smtClean="0">
                <a:latin typeface="Arial" charset="0"/>
                <a:cs typeface="Arial" charset="0"/>
              </a:rPr>
              <a:t>My favourite thing is…</a:t>
            </a:r>
          </a:p>
          <a:p>
            <a:pPr lvl="1" eaLnBrk="1" hangingPunct="1"/>
            <a:r>
              <a:rPr lang="en-GB" sz="1800" dirty="0" smtClean="0">
                <a:latin typeface="Arial" charset="0"/>
                <a:cs typeface="Arial" charset="0"/>
              </a:rPr>
              <a:t>I wear…</a:t>
            </a:r>
          </a:p>
          <a:p>
            <a:pPr lvl="1" eaLnBrk="1" hangingPunct="1"/>
            <a:r>
              <a:rPr lang="en-GB" sz="1800" dirty="0" smtClean="0">
                <a:latin typeface="Arial" charset="0"/>
                <a:cs typeface="Arial" charset="0"/>
              </a:rPr>
              <a:t>When I grow up I want to be…</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GB" smtClean="0">
                <a:latin typeface="Arial" charset="0"/>
                <a:cs typeface="Arial" charset="0"/>
              </a:rPr>
              <a:t>Gender stereotypes</a:t>
            </a:r>
          </a:p>
        </p:txBody>
      </p:sp>
      <p:sp>
        <p:nvSpPr>
          <p:cNvPr id="18435" name="Content Placeholder 2"/>
          <p:cNvSpPr>
            <a:spLocks noGrp="1"/>
          </p:cNvSpPr>
          <p:nvPr>
            <p:ph idx="4294967295"/>
          </p:nvPr>
        </p:nvSpPr>
        <p:spPr/>
        <p:txBody>
          <a:bodyPr/>
          <a:lstStyle/>
          <a:p>
            <a:pPr eaLnBrk="1" hangingPunct="1">
              <a:defRPr/>
            </a:pPr>
            <a:r>
              <a:rPr lang="en-GB" dirty="0" smtClean="0">
                <a:latin typeface="Arial" charset="0"/>
                <a:cs typeface="Arial" charset="0"/>
              </a:rPr>
              <a:t>What statements did you make?</a:t>
            </a:r>
          </a:p>
          <a:p>
            <a:pPr eaLnBrk="1" hangingPunct="1">
              <a:defRPr/>
            </a:pPr>
            <a:r>
              <a:rPr lang="en-GB" dirty="0" smtClean="0">
                <a:latin typeface="Arial" charset="0"/>
                <a:cs typeface="Arial" charset="0"/>
              </a:rPr>
              <a:t>Was it easy to think of stereotypical labels? </a:t>
            </a:r>
          </a:p>
          <a:p>
            <a:pPr eaLnBrk="1" hangingPunct="1">
              <a:defRPr/>
            </a:pPr>
            <a:r>
              <a:rPr lang="en-GB" dirty="0" smtClean="0">
                <a:latin typeface="Arial" charset="0"/>
                <a:cs typeface="Arial" charset="0"/>
              </a:rPr>
              <a:t>How do you feel being labelled in this way?</a:t>
            </a:r>
          </a:p>
          <a:p>
            <a:pPr eaLnBrk="1" hangingPunct="1">
              <a:defRPr/>
            </a:pPr>
            <a:r>
              <a:rPr lang="en-GB" dirty="0" smtClean="0">
                <a:latin typeface="Arial" charset="0"/>
                <a:cs typeface="Arial" charset="0"/>
              </a:rPr>
              <a:t>What could be the problem with being labelled in this way?</a:t>
            </a:r>
          </a:p>
          <a:p>
            <a:pPr marL="0" indent="0" eaLnBrk="1" hangingPunct="1">
              <a:buFont typeface="Arial" charset="0"/>
              <a:buNone/>
              <a:defRPr/>
            </a:pPr>
            <a:endParaRPr lang="en-GB" dirty="0" smtClean="0">
              <a:latin typeface="Arial" charset="0"/>
              <a:cs typeface="Arial" charset="0"/>
            </a:endParaRPr>
          </a:p>
          <a:p>
            <a:pPr eaLnBrk="1" hangingPunct="1">
              <a:defRPr/>
            </a:pPr>
            <a:endParaRPr lang="en-GB" dirty="0" smtClean="0">
              <a:latin typeface="Arial" charset="0"/>
              <a:cs typeface="Arial" charset="0"/>
            </a:endParaRPr>
          </a:p>
          <a:p>
            <a:pPr eaLnBrk="1" hangingPunct="1">
              <a:defRPr/>
            </a:pPr>
            <a:endParaRPr lang="en-GB" dirty="0" smtClean="0">
              <a:latin typeface="Arial" charset="0"/>
              <a:cs typeface="Arial" charset="0"/>
            </a:endParaRPr>
          </a:p>
          <a:p>
            <a:pPr eaLnBrk="1" hangingPunct="1">
              <a:buFont typeface="Arial" charset="0"/>
              <a:buNone/>
              <a:defRPr/>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GB" smtClean="0">
                <a:latin typeface="Arial" charset="0"/>
                <a:cs typeface="Arial" charset="0"/>
              </a:rPr>
              <a:t>Labelling teenagers</a:t>
            </a:r>
          </a:p>
        </p:txBody>
      </p:sp>
      <p:sp>
        <p:nvSpPr>
          <p:cNvPr id="21507" name="Content Placeholder 2"/>
          <p:cNvSpPr>
            <a:spLocks noGrp="1"/>
          </p:cNvSpPr>
          <p:nvPr>
            <p:ph idx="4294967295"/>
          </p:nvPr>
        </p:nvSpPr>
        <p:spPr/>
        <p:txBody>
          <a:bodyPr>
            <a:normAutofit fontScale="92500" lnSpcReduction="10000"/>
          </a:bodyPr>
          <a:lstStyle/>
          <a:p>
            <a:pPr eaLnBrk="1" hangingPunct="1">
              <a:buFont typeface="Arial" charset="0"/>
              <a:buNone/>
            </a:pPr>
            <a:r>
              <a:rPr lang="en-GB" b="1" dirty="0" smtClean="0">
                <a:latin typeface="Arial" charset="0"/>
                <a:cs typeface="Arial" charset="0"/>
              </a:rPr>
              <a:t>Consider:</a:t>
            </a:r>
          </a:p>
          <a:p>
            <a:pPr eaLnBrk="1" hangingPunct="1"/>
            <a:r>
              <a:rPr lang="en-GB" dirty="0" smtClean="0">
                <a:latin typeface="Arial" charset="0"/>
                <a:cs typeface="Arial" charset="0"/>
              </a:rPr>
              <a:t>How do you think adults, society and the media label teenagers? </a:t>
            </a:r>
          </a:p>
          <a:p>
            <a:pPr eaLnBrk="1" hangingPunct="1"/>
            <a:r>
              <a:rPr lang="en-GB" dirty="0" smtClean="0">
                <a:latin typeface="Arial" charset="0"/>
                <a:cs typeface="Arial" charset="0"/>
              </a:rPr>
              <a:t>Do different groups of young people get labelled in different ways?</a:t>
            </a:r>
          </a:p>
          <a:p>
            <a:pPr eaLnBrk="1" hangingPunct="1"/>
            <a:r>
              <a:rPr lang="en-GB" dirty="0" smtClean="0">
                <a:latin typeface="Arial" charset="0"/>
                <a:cs typeface="Arial" charset="0"/>
              </a:rPr>
              <a:t>What prejudiced attitudes or behaviour could this lead to?</a:t>
            </a:r>
          </a:p>
          <a:p>
            <a:pPr eaLnBrk="1" hangingPunct="1">
              <a:buFont typeface="Arial" charset="0"/>
              <a:buNone/>
            </a:pPr>
            <a:endParaRPr lang="en-GB" dirty="0" smtClean="0">
              <a:latin typeface="Arial" charset="0"/>
              <a:cs typeface="Arial" charset="0"/>
            </a:endParaRPr>
          </a:p>
          <a:p>
            <a:pPr eaLnBrk="1" hangingPunct="1">
              <a:buFont typeface="Arial" charset="0"/>
              <a:buNone/>
            </a:pPr>
            <a:r>
              <a:rPr lang="en-GB" dirty="0" smtClean="0">
                <a:latin typeface="Arial" charset="0"/>
                <a:cs typeface="Arial" charset="0"/>
              </a:rPr>
              <a:t>.</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GB" smtClean="0">
                <a:latin typeface="Arial" charset="0"/>
                <a:cs typeface="Arial" charset="0"/>
              </a:rPr>
              <a:t>Labelling teenagers</a:t>
            </a:r>
          </a:p>
        </p:txBody>
      </p:sp>
      <p:sp>
        <p:nvSpPr>
          <p:cNvPr id="22531" name="Content Placeholder 2"/>
          <p:cNvSpPr>
            <a:spLocks noGrp="1"/>
          </p:cNvSpPr>
          <p:nvPr>
            <p:ph idx="4294967295"/>
          </p:nvPr>
        </p:nvSpPr>
        <p:spPr/>
        <p:txBody>
          <a:bodyPr/>
          <a:lstStyle/>
          <a:p>
            <a:pPr eaLnBrk="1" hangingPunct="1"/>
            <a:r>
              <a:rPr lang="en-GB" dirty="0" smtClean="0">
                <a:latin typeface="Arial" charset="0"/>
                <a:cs typeface="Arial" charset="0"/>
              </a:rPr>
              <a:t>Do you think these labels / images are true or fair?</a:t>
            </a:r>
          </a:p>
          <a:p>
            <a:pPr eaLnBrk="1" hangingPunct="1"/>
            <a:r>
              <a:rPr lang="en-GB" dirty="0" smtClean="0">
                <a:latin typeface="Arial" charset="0"/>
                <a:cs typeface="Arial" charset="0"/>
              </a:rPr>
              <a:t>Could they lead to any problems? </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4099" name="Content Placeholder 2"/>
          <p:cNvSpPr>
            <a:spLocks noGrp="1"/>
          </p:cNvSpPr>
          <p:nvPr>
            <p:ph idx="4294967295"/>
          </p:nvPr>
        </p:nvSpPr>
        <p:spPr>
          <a:xfrm>
            <a:off x="457200" y="1600200"/>
            <a:ext cx="5194300" cy="4525963"/>
          </a:xfrm>
        </p:spPr>
        <p:txBody>
          <a:bodyPr>
            <a:normAutofit fontScale="85000" lnSpcReduction="10000"/>
          </a:bodyPr>
          <a:lstStyle/>
          <a:p>
            <a:pPr eaLnBrk="1" hangingPunct="1"/>
            <a:r>
              <a:rPr lang="en-GB" smtClean="0">
                <a:latin typeface="Arial" charset="0"/>
                <a:cs typeface="Arial" charset="0"/>
              </a:rPr>
              <a:t>You are an entrepreneur, like Alan Sugar on The Apprentice.</a:t>
            </a:r>
          </a:p>
          <a:p>
            <a:pPr eaLnBrk="1" hangingPunct="1"/>
            <a:r>
              <a:rPr lang="en-GB" smtClean="0">
                <a:latin typeface="Arial" charset="0"/>
                <a:cs typeface="Arial" charset="0"/>
              </a:rPr>
              <a:t>You need to ‘hire’ an engineer to set up life on the moon! </a:t>
            </a:r>
          </a:p>
          <a:p>
            <a:pPr eaLnBrk="1" hangingPunct="1"/>
            <a:r>
              <a:rPr lang="en-GB" smtClean="0">
                <a:latin typeface="Arial" charset="0"/>
                <a:cs typeface="Arial" charset="0"/>
              </a:rPr>
              <a:t>It’s a big, challenging job that will make history. </a:t>
            </a:r>
          </a:p>
          <a:p>
            <a:pPr eaLnBrk="1" hangingPunct="1"/>
            <a:r>
              <a:rPr lang="en-GB" smtClean="0">
                <a:latin typeface="Arial" charset="0"/>
                <a:cs typeface="Arial" charset="0"/>
              </a:rPr>
              <a:t>It needs the right apprentice - someone with resilience, determination, engineering expertise and great people skills!</a:t>
            </a:r>
          </a:p>
          <a:p>
            <a:pPr eaLnBrk="1" hangingPunct="1">
              <a:buFont typeface="Arial" charset="0"/>
              <a:buNone/>
            </a:pPr>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pic>
        <p:nvPicPr>
          <p:cNvPr id="4100" name="Picture 5" descr="http://starchild.gsfc.nasa.gov/Images/StarChild/solar_system_level1/moon.gif"/>
          <p:cNvPicPr>
            <a:picLocks noChangeAspect="1" noChangeArrowheads="1"/>
          </p:cNvPicPr>
          <p:nvPr/>
        </p:nvPicPr>
        <p:blipFill>
          <a:blip r:embed="rId2" cstate="print"/>
          <a:srcRect/>
          <a:stretch>
            <a:fillRect/>
          </a:stretch>
        </p:blipFill>
        <p:spPr bwMode="auto">
          <a:xfrm>
            <a:off x="5724525" y="2133600"/>
            <a:ext cx="3076575"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GB" smtClean="0">
                <a:latin typeface="Arial" charset="0"/>
                <a:cs typeface="Arial" charset="0"/>
              </a:rPr>
              <a:t>Challenging stereotypes</a:t>
            </a:r>
          </a:p>
        </p:txBody>
      </p:sp>
      <p:sp>
        <p:nvSpPr>
          <p:cNvPr id="23555" name="Content Placeholder 2"/>
          <p:cNvSpPr>
            <a:spLocks noGrp="1"/>
          </p:cNvSpPr>
          <p:nvPr>
            <p:ph idx="4294967295"/>
          </p:nvPr>
        </p:nvSpPr>
        <p:spPr/>
        <p:txBody>
          <a:bodyPr>
            <a:normAutofit fontScale="77500" lnSpcReduction="20000"/>
          </a:bodyPr>
          <a:lstStyle/>
          <a:p>
            <a:pPr eaLnBrk="1" hangingPunct="1"/>
            <a:r>
              <a:rPr lang="en-GB" smtClean="0">
                <a:latin typeface="Arial" charset="0"/>
                <a:cs typeface="Arial" charset="0"/>
              </a:rPr>
              <a:t>Working in pairs, review the statements on the following slide which are all stereotypes.</a:t>
            </a:r>
          </a:p>
          <a:p>
            <a:pPr eaLnBrk="1" hangingPunct="1"/>
            <a:endParaRPr lang="en-GB" smtClean="0">
              <a:latin typeface="Arial" charset="0"/>
              <a:cs typeface="Arial" charset="0"/>
            </a:endParaRPr>
          </a:p>
          <a:p>
            <a:pPr eaLnBrk="1" hangingPunct="1"/>
            <a:r>
              <a:rPr lang="en-GB" smtClean="0">
                <a:latin typeface="Arial" charset="0"/>
                <a:cs typeface="Arial" charset="0"/>
              </a:rPr>
              <a:t>Take it in turns to role-play:</a:t>
            </a:r>
          </a:p>
          <a:p>
            <a:pPr lvl="1" eaLnBrk="1" hangingPunct="1"/>
            <a:r>
              <a:rPr lang="en-GB" smtClean="0">
                <a:latin typeface="Arial" charset="0"/>
                <a:cs typeface="Arial" charset="0"/>
              </a:rPr>
              <a:t>one person says the statement to their partner </a:t>
            </a:r>
          </a:p>
          <a:p>
            <a:pPr lvl="1" eaLnBrk="1" hangingPunct="1"/>
            <a:r>
              <a:rPr lang="en-GB" smtClean="0">
                <a:latin typeface="Arial" charset="0"/>
                <a:cs typeface="Arial" charset="0"/>
              </a:rPr>
              <a:t>the other person acts in role of the stereotyped group and says:</a:t>
            </a:r>
          </a:p>
          <a:p>
            <a:pPr lvl="2" eaLnBrk="1" hangingPunct="1"/>
            <a:r>
              <a:rPr lang="en-GB" smtClean="0">
                <a:latin typeface="Arial" charset="0"/>
                <a:cs typeface="Arial" charset="0"/>
              </a:rPr>
              <a:t>how the statement makes them feel </a:t>
            </a:r>
          </a:p>
          <a:p>
            <a:pPr lvl="2" eaLnBrk="1" hangingPunct="1"/>
            <a:r>
              <a:rPr lang="en-GB" smtClean="0">
                <a:latin typeface="Arial" charset="0"/>
                <a:cs typeface="Arial" charset="0"/>
              </a:rPr>
              <a:t>why it isn’t true or fair to label all people like that.</a:t>
            </a:r>
          </a:p>
          <a:p>
            <a:pPr eaLnBrk="1" hangingPunct="1"/>
            <a:endParaRPr lang="en-GB" sz="1800" smtClean="0">
              <a:latin typeface="Arial" charset="0"/>
              <a:cs typeface="Arial" charset="0"/>
            </a:endParaRPr>
          </a:p>
          <a:p>
            <a:pPr eaLnBrk="1" hangingPunct="1"/>
            <a:r>
              <a:rPr lang="en-GB" smtClean="0">
                <a:latin typeface="Arial" charset="0"/>
                <a:cs typeface="Arial" charset="0"/>
              </a:rPr>
              <a:t>Choose five statements each.</a:t>
            </a:r>
          </a:p>
          <a:p>
            <a:pPr eaLnBrk="1" hangingPunct="1"/>
            <a:r>
              <a:rPr lang="en-GB" smtClean="0">
                <a:latin typeface="Arial" charset="0"/>
                <a:cs typeface="Arial" charset="0"/>
              </a:rPr>
              <a:t>Students will be selected to present their conversation to peers.</a:t>
            </a:r>
          </a:p>
          <a:p>
            <a:pPr eaLnBrk="1" hangingPunct="1">
              <a:buFont typeface="Arial" charset="0"/>
              <a:buNone/>
            </a:pP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GB" smtClean="0">
                <a:latin typeface="Arial" charset="0"/>
                <a:cs typeface="Arial" charset="0"/>
              </a:rPr>
              <a:t>Challenging stereotypes</a:t>
            </a:r>
          </a:p>
        </p:txBody>
      </p:sp>
      <p:sp>
        <p:nvSpPr>
          <p:cNvPr id="24579" name="Content Placeholder 2"/>
          <p:cNvSpPr>
            <a:spLocks noGrp="1"/>
          </p:cNvSpPr>
          <p:nvPr>
            <p:ph idx="4294967295"/>
          </p:nvPr>
        </p:nvSpPr>
        <p:spPr/>
        <p:txBody>
          <a:bodyPr>
            <a:normAutofit fontScale="85000" lnSpcReduction="20000"/>
          </a:bodyPr>
          <a:lstStyle/>
          <a:p>
            <a:pPr eaLnBrk="1" hangingPunct="1">
              <a:buFont typeface="Arial" charset="0"/>
              <a:buNone/>
            </a:pPr>
            <a:r>
              <a:rPr lang="en-GB" b="1" dirty="0" smtClean="0">
                <a:latin typeface="Arial" charset="0"/>
                <a:cs typeface="Arial" charset="0"/>
              </a:rPr>
              <a:t>Statements:</a:t>
            </a:r>
          </a:p>
          <a:p>
            <a:pPr marL="857250" lvl="1" indent="-457200" eaLnBrk="1" hangingPunct="1">
              <a:buFont typeface="Calibri" pitchFamily="34" charset="0"/>
              <a:buAutoNum type="arabicPeriod"/>
            </a:pPr>
            <a:r>
              <a:rPr lang="en-GB" dirty="0" smtClean="0">
                <a:latin typeface="Arial" charset="0"/>
                <a:cs typeface="Arial" charset="0"/>
              </a:rPr>
              <a:t>All men are the same</a:t>
            </a:r>
          </a:p>
          <a:p>
            <a:pPr marL="857250" lvl="1" indent="-457200" eaLnBrk="1" hangingPunct="1">
              <a:buFont typeface="Calibri" pitchFamily="34" charset="0"/>
              <a:buAutoNum type="arabicPeriod"/>
            </a:pPr>
            <a:r>
              <a:rPr lang="en-GB" dirty="0" smtClean="0">
                <a:latin typeface="Arial" charset="0"/>
                <a:cs typeface="Arial" charset="0"/>
              </a:rPr>
              <a:t>The woman’s place is in the home</a:t>
            </a:r>
          </a:p>
          <a:p>
            <a:pPr marL="857250" lvl="1" indent="-457200" eaLnBrk="1" hangingPunct="1">
              <a:buFont typeface="Calibri" pitchFamily="34" charset="0"/>
              <a:buAutoNum type="arabicPeriod"/>
            </a:pPr>
            <a:r>
              <a:rPr lang="en-GB" dirty="0" smtClean="0">
                <a:latin typeface="Arial" charset="0"/>
                <a:cs typeface="Arial" charset="0"/>
              </a:rPr>
              <a:t>All black people are good at sports</a:t>
            </a:r>
          </a:p>
          <a:p>
            <a:pPr marL="857250" lvl="1" indent="-457200" eaLnBrk="1" hangingPunct="1">
              <a:buFont typeface="Calibri" pitchFamily="34" charset="0"/>
              <a:buAutoNum type="arabicPeriod"/>
            </a:pPr>
            <a:r>
              <a:rPr lang="en-GB" dirty="0" smtClean="0">
                <a:latin typeface="Arial" charset="0"/>
                <a:cs typeface="Arial" charset="0"/>
              </a:rPr>
              <a:t>You have to talk slowly to a disabled person</a:t>
            </a:r>
          </a:p>
          <a:p>
            <a:pPr marL="857250" lvl="1" indent="-457200" eaLnBrk="1" hangingPunct="1">
              <a:buFont typeface="Calibri" pitchFamily="34" charset="0"/>
              <a:buAutoNum type="arabicPeriod"/>
            </a:pPr>
            <a:r>
              <a:rPr lang="en-GB" dirty="0" smtClean="0">
                <a:latin typeface="Arial" charset="0"/>
                <a:cs typeface="Arial" charset="0"/>
              </a:rPr>
              <a:t>All kids are lazy</a:t>
            </a:r>
          </a:p>
          <a:p>
            <a:pPr marL="857250" lvl="1" indent="-457200" eaLnBrk="1" hangingPunct="1">
              <a:buFont typeface="Calibri" pitchFamily="34" charset="0"/>
              <a:buAutoNum type="arabicPeriod"/>
            </a:pPr>
            <a:r>
              <a:rPr lang="en-GB" dirty="0" smtClean="0">
                <a:latin typeface="Arial" charset="0"/>
                <a:cs typeface="Arial" charset="0"/>
              </a:rPr>
              <a:t>Blonde women are stupid</a:t>
            </a:r>
          </a:p>
          <a:p>
            <a:pPr marL="857250" lvl="1" indent="-457200" eaLnBrk="1" hangingPunct="1">
              <a:buFont typeface="Calibri" pitchFamily="34" charset="0"/>
              <a:buAutoNum type="arabicPeriod"/>
            </a:pPr>
            <a:r>
              <a:rPr lang="en-GB" dirty="0" smtClean="0">
                <a:latin typeface="Arial" charset="0"/>
                <a:cs typeface="Arial" charset="0"/>
              </a:rPr>
              <a:t>Elderly people are frail and boring</a:t>
            </a:r>
          </a:p>
          <a:p>
            <a:pPr marL="857250" lvl="1" indent="-457200" eaLnBrk="1" hangingPunct="1">
              <a:buFont typeface="Calibri" pitchFamily="34" charset="0"/>
              <a:buAutoNum type="arabicPeriod"/>
            </a:pPr>
            <a:r>
              <a:rPr lang="en-GB" dirty="0" smtClean="0">
                <a:latin typeface="Arial" charset="0"/>
                <a:cs typeface="Arial" charset="0"/>
              </a:rPr>
              <a:t>Boys in </a:t>
            </a:r>
            <a:r>
              <a:rPr lang="en-GB" dirty="0" err="1" smtClean="0">
                <a:latin typeface="Arial" charset="0"/>
                <a:cs typeface="Arial" charset="0"/>
              </a:rPr>
              <a:t>hoodies</a:t>
            </a:r>
            <a:r>
              <a:rPr lang="en-GB" dirty="0" smtClean="0">
                <a:latin typeface="Arial" charset="0"/>
                <a:cs typeface="Arial" charset="0"/>
              </a:rPr>
              <a:t> are violent</a:t>
            </a:r>
          </a:p>
          <a:p>
            <a:pPr marL="857250" lvl="1" indent="-457200" eaLnBrk="1" hangingPunct="1">
              <a:buFont typeface="Calibri" pitchFamily="34" charset="0"/>
              <a:buAutoNum type="arabicPeriod"/>
            </a:pPr>
            <a:r>
              <a:rPr lang="en-GB" dirty="0" smtClean="0">
                <a:latin typeface="Arial" charset="0"/>
                <a:cs typeface="Arial" charset="0"/>
              </a:rPr>
              <a:t>Asians </a:t>
            </a:r>
            <a:r>
              <a:rPr lang="en-GB" dirty="0" smtClean="0">
                <a:latin typeface="Arial" charset="0"/>
                <a:cs typeface="Arial" charset="0"/>
              </a:rPr>
              <a:t>are good at math </a:t>
            </a:r>
          </a:p>
          <a:p>
            <a:pPr marL="857250" lvl="1" indent="-457200" eaLnBrk="1" hangingPunct="1">
              <a:buFont typeface="Calibri" pitchFamily="34" charset="0"/>
              <a:buAutoNum type="arabicPeriod"/>
            </a:pPr>
            <a:r>
              <a:rPr lang="en-GB" dirty="0" smtClean="0">
                <a:latin typeface="Arial" charset="0"/>
                <a:cs typeface="Arial" charset="0"/>
              </a:rPr>
              <a:t>White people are racist</a:t>
            </a:r>
          </a:p>
          <a:p>
            <a:pPr marL="857250" lvl="1" indent="-457200" eaLnBrk="1" hangingPunct="1">
              <a:buFont typeface="Calibri" pitchFamily="34" charset="0"/>
              <a:buAutoNum type="arabicPeriod"/>
            </a:pPr>
            <a:r>
              <a:rPr lang="en-GB" dirty="0" smtClean="0">
                <a:latin typeface="Arial" charset="0"/>
                <a:cs typeface="Arial" charset="0"/>
              </a:rPr>
              <a:t>Boys that cry are gay</a:t>
            </a: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GB" smtClean="0">
                <a:latin typeface="Arial" charset="0"/>
                <a:cs typeface="Arial" charset="0"/>
              </a:rPr>
              <a:t>Riddle</a:t>
            </a:r>
          </a:p>
        </p:txBody>
      </p:sp>
      <p:sp>
        <p:nvSpPr>
          <p:cNvPr id="28675" name="Content Placeholder 2"/>
          <p:cNvSpPr>
            <a:spLocks noGrp="1"/>
          </p:cNvSpPr>
          <p:nvPr>
            <p:ph idx="4294967295"/>
          </p:nvPr>
        </p:nvSpPr>
        <p:spPr/>
        <p:txBody>
          <a:bodyPr/>
          <a:lstStyle/>
          <a:p>
            <a:pPr eaLnBrk="1" hangingPunct="1"/>
            <a:r>
              <a:rPr lang="en-GB" smtClean="0">
                <a:latin typeface="Arial" charset="0"/>
                <a:cs typeface="Arial" charset="0"/>
              </a:rPr>
              <a:t>Listen as I read out a riddle.</a:t>
            </a:r>
          </a:p>
          <a:p>
            <a:pPr eaLnBrk="1" hangingPunct="1"/>
            <a:r>
              <a:rPr lang="en-GB" smtClean="0">
                <a:latin typeface="Arial" charset="0"/>
                <a:cs typeface="Arial" charset="0"/>
              </a:rPr>
              <a:t>You will need to answer some questions that follow. </a:t>
            </a:r>
          </a:p>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GB" smtClean="0">
                <a:latin typeface="Arial" charset="0"/>
                <a:cs typeface="Arial" charset="0"/>
              </a:rPr>
              <a:t>Riddle</a:t>
            </a:r>
          </a:p>
        </p:txBody>
      </p:sp>
      <p:sp>
        <p:nvSpPr>
          <p:cNvPr id="29699" name="Content Placeholder 2"/>
          <p:cNvSpPr>
            <a:spLocks noGrp="1"/>
          </p:cNvSpPr>
          <p:nvPr>
            <p:ph idx="4294967295"/>
          </p:nvPr>
        </p:nvSpPr>
        <p:spPr/>
        <p:txBody>
          <a:bodyPr/>
          <a:lstStyle/>
          <a:p>
            <a:pPr eaLnBrk="1" hangingPunct="1">
              <a:buFont typeface="Arial" charset="0"/>
              <a:buNone/>
            </a:pPr>
            <a:r>
              <a:rPr lang="en-US" smtClean="0">
                <a:solidFill>
                  <a:srgbClr val="262626"/>
                </a:solidFill>
                <a:latin typeface="Verdana" pitchFamily="34" charset="0"/>
                <a:cs typeface="Arial" charset="0"/>
              </a:rPr>
              <a:t>	</a:t>
            </a:r>
            <a:r>
              <a:rPr lang="en-US" smtClean="0">
                <a:solidFill>
                  <a:srgbClr val="262626"/>
                </a:solidFill>
                <a:latin typeface="Arial" charset="0"/>
                <a:cs typeface="Arial" charset="0"/>
              </a:rPr>
              <a:t>A van driver whistles to a nurse on the street then swerves to miss a parked car and crashes into a young boy and his father who are driving to school. The father dies at the scene. The boy is transported to the hospital, taken immediately into surgery... but the surgeon steps out of the operating room and says, "I can't operate on this boy - he is my son”! </a:t>
            </a: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GB" smtClean="0">
                <a:latin typeface="Arial" charset="0"/>
                <a:cs typeface="Arial" charset="0"/>
              </a:rPr>
              <a:t>Riddle - questions</a:t>
            </a:r>
          </a:p>
        </p:txBody>
      </p:sp>
      <p:sp>
        <p:nvSpPr>
          <p:cNvPr id="28675" name="Content Placeholder 2"/>
          <p:cNvSpPr>
            <a:spLocks noGrp="1"/>
          </p:cNvSpPr>
          <p:nvPr>
            <p:ph idx="4294967295"/>
          </p:nvPr>
        </p:nvSpPr>
        <p:spPr/>
        <p:txBody>
          <a:bodyPr/>
          <a:lstStyle/>
          <a:p>
            <a:pPr eaLnBrk="1" hangingPunct="1">
              <a:defRPr/>
            </a:pPr>
            <a:r>
              <a:rPr lang="en-GB" dirty="0" smtClean="0">
                <a:latin typeface="Arial" charset="0"/>
                <a:cs typeface="Arial" charset="0"/>
              </a:rPr>
              <a:t>How can the boy be the surgeon’s son?</a:t>
            </a:r>
          </a:p>
          <a:p>
            <a:pPr eaLnBrk="1" hangingPunct="1">
              <a:defRPr/>
            </a:pPr>
            <a:r>
              <a:rPr lang="en-GB" dirty="0" smtClean="0">
                <a:latin typeface="Arial" charset="0"/>
                <a:cs typeface="Arial" charset="0"/>
              </a:rPr>
              <a:t>Is the van driver a man or woman?</a:t>
            </a:r>
          </a:p>
          <a:p>
            <a:pPr eaLnBrk="1" hangingPunct="1">
              <a:defRPr/>
            </a:pPr>
            <a:endParaRPr lang="en-GB" dirty="0" smtClean="0">
              <a:latin typeface="Arial" charset="0"/>
              <a:cs typeface="Arial" charset="0"/>
            </a:endParaRPr>
          </a:p>
          <a:p>
            <a:pPr marL="0" indent="0" eaLnBrk="1" hangingPunct="1">
              <a:buFont typeface="Arial" charset="0"/>
              <a:buNone/>
              <a:defRPr/>
            </a:pPr>
            <a:endParaRPr lang="en-GB" dirty="0" smtClean="0">
              <a:latin typeface="Arial" charset="0"/>
              <a:cs typeface="Arial" charset="0"/>
            </a:endParaRPr>
          </a:p>
          <a:p>
            <a:pPr eaLnBrk="1" hangingPunct="1">
              <a:defRPr/>
            </a:pPr>
            <a:endParaRPr lang="en-GB" dirty="0" smtClean="0">
              <a:latin typeface="Arial" charset="0"/>
              <a:cs typeface="Arial" charset="0"/>
            </a:endParaRPr>
          </a:p>
          <a:p>
            <a:pPr eaLnBrk="1" hangingPunct="1">
              <a:buFont typeface="Arial" charset="0"/>
              <a:buNone/>
              <a:defRPr/>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GB" smtClean="0">
                <a:latin typeface="Arial" charset="0"/>
                <a:cs typeface="Arial" charset="0"/>
              </a:rPr>
              <a:t>Riddle - answers</a:t>
            </a:r>
          </a:p>
        </p:txBody>
      </p:sp>
      <p:sp>
        <p:nvSpPr>
          <p:cNvPr id="28675" name="Content Placeholder 2"/>
          <p:cNvSpPr>
            <a:spLocks noGrp="1"/>
          </p:cNvSpPr>
          <p:nvPr>
            <p:ph idx="4294967295"/>
          </p:nvPr>
        </p:nvSpPr>
        <p:spPr/>
        <p:txBody>
          <a:bodyPr>
            <a:normAutofit/>
          </a:bodyPr>
          <a:lstStyle/>
          <a:p>
            <a:pPr eaLnBrk="1" hangingPunct="1">
              <a:defRPr/>
            </a:pPr>
            <a:r>
              <a:rPr lang="en-GB" dirty="0" smtClean="0">
                <a:latin typeface="Arial" charset="0"/>
                <a:cs typeface="Arial" charset="0"/>
              </a:rPr>
              <a:t>How can the boy be the surgeon’s son?</a:t>
            </a:r>
          </a:p>
          <a:p>
            <a:pPr lvl="1" eaLnBrk="1" hangingPunct="1">
              <a:defRPr/>
            </a:pPr>
            <a:r>
              <a:rPr lang="en-GB" dirty="0" smtClean="0">
                <a:latin typeface="Arial" charset="0"/>
                <a:cs typeface="Arial" charset="0"/>
              </a:rPr>
              <a:t>The surgeon could be a woman and it is her son.</a:t>
            </a:r>
          </a:p>
          <a:p>
            <a:pPr lvl="1" eaLnBrk="1" hangingPunct="1">
              <a:buFont typeface="Arial" charset="0"/>
              <a:buNone/>
              <a:defRPr/>
            </a:pPr>
            <a:endParaRPr lang="en-GB" dirty="0" smtClean="0">
              <a:latin typeface="Arial" charset="0"/>
              <a:cs typeface="Arial" charset="0"/>
            </a:endParaRPr>
          </a:p>
          <a:p>
            <a:pPr eaLnBrk="1" hangingPunct="1">
              <a:defRPr/>
            </a:pPr>
            <a:r>
              <a:rPr lang="en-GB" dirty="0" smtClean="0">
                <a:latin typeface="Arial" charset="0"/>
                <a:cs typeface="Arial" charset="0"/>
              </a:rPr>
              <a:t>Is the van driver a man or woman?</a:t>
            </a:r>
          </a:p>
          <a:p>
            <a:pPr lvl="1" eaLnBrk="1" hangingPunct="1">
              <a:defRPr/>
            </a:pPr>
            <a:r>
              <a:rPr lang="en-GB" dirty="0" smtClean="0">
                <a:latin typeface="Arial" charset="0"/>
                <a:cs typeface="Arial" charset="0"/>
              </a:rPr>
              <a:t>Unknown – it could be man or woman. He or she could be whistling at a male or female nurse. </a:t>
            </a:r>
          </a:p>
          <a:p>
            <a:pPr lvl="1" eaLnBrk="1" hangingPunct="1">
              <a:buFont typeface="Arial" charset="0"/>
              <a:buNone/>
              <a:defRPr/>
            </a:pPr>
            <a:endParaRPr lang="en-GB" dirty="0" smtClean="0">
              <a:latin typeface="Arial" charset="0"/>
              <a:cs typeface="Arial" charset="0"/>
            </a:endParaRPr>
          </a:p>
          <a:p>
            <a:pPr eaLnBrk="1" hangingPunct="1">
              <a:defRPr/>
            </a:pPr>
            <a:endParaRPr lang="en-GB" dirty="0" smtClean="0">
              <a:latin typeface="Arial" charset="0"/>
              <a:cs typeface="Arial" charset="0"/>
            </a:endParaRPr>
          </a:p>
          <a:p>
            <a:pPr marL="0" indent="0" eaLnBrk="1" hangingPunct="1">
              <a:buFont typeface="Arial" charset="0"/>
              <a:buNone/>
              <a:defRPr/>
            </a:pPr>
            <a:endParaRPr lang="en-GB" dirty="0" smtClean="0">
              <a:latin typeface="Arial" charset="0"/>
              <a:cs typeface="Arial" charset="0"/>
            </a:endParaRPr>
          </a:p>
          <a:p>
            <a:pPr eaLnBrk="1" hangingPunct="1">
              <a:defRPr/>
            </a:pPr>
            <a:endParaRPr lang="en-GB" dirty="0" smtClean="0">
              <a:latin typeface="Arial" charset="0"/>
              <a:cs typeface="Arial" charset="0"/>
            </a:endParaRPr>
          </a:p>
          <a:p>
            <a:pPr eaLnBrk="1" hangingPunct="1">
              <a:buFont typeface="Arial" charset="0"/>
              <a:buNone/>
              <a:defRPr/>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GB" dirty="0" smtClean="0">
                <a:latin typeface="Arial" charset="0"/>
                <a:cs typeface="Arial" charset="0"/>
              </a:rPr>
              <a:t>What have we learned? </a:t>
            </a:r>
          </a:p>
        </p:txBody>
      </p:sp>
      <p:sp>
        <p:nvSpPr>
          <p:cNvPr id="32771" name="Content Placeholder 2"/>
          <p:cNvSpPr>
            <a:spLocks noGrp="1"/>
          </p:cNvSpPr>
          <p:nvPr>
            <p:ph idx="4294967295"/>
          </p:nvPr>
        </p:nvSpPr>
        <p:spPr/>
        <p:txBody>
          <a:bodyPr>
            <a:normAutofit fontScale="92500"/>
          </a:bodyPr>
          <a:lstStyle/>
          <a:p>
            <a:pPr eaLnBrk="1" hangingPunct="1">
              <a:buFont typeface="Wingdings" pitchFamily="2" charset="2"/>
              <a:buChar char="ü"/>
            </a:pPr>
            <a:r>
              <a:rPr lang="en-GB" dirty="0" smtClean="0">
                <a:latin typeface="Arial" charset="0"/>
                <a:cs typeface="Arial" charset="0"/>
              </a:rPr>
              <a:t>That people have negative attitudes and what is meant by prejudice and stereotypes.</a:t>
            </a:r>
          </a:p>
          <a:p>
            <a:pPr eaLnBrk="1" hangingPunct="1">
              <a:buFont typeface="Wingdings" pitchFamily="2" charset="2"/>
              <a:buChar char="ü"/>
            </a:pPr>
            <a:endParaRPr lang="en-GB" dirty="0" smtClean="0">
              <a:latin typeface="Arial" charset="0"/>
              <a:cs typeface="Arial" charset="0"/>
            </a:endParaRPr>
          </a:p>
          <a:p>
            <a:pPr eaLnBrk="1" hangingPunct="1">
              <a:buFont typeface="Wingdings" pitchFamily="2" charset="2"/>
              <a:buChar char="ü"/>
            </a:pPr>
            <a:r>
              <a:rPr lang="en-GB" dirty="0" smtClean="0">
                <a:latin typeface="Arial" charset="0"/>
                <a:cs typeface="Arial" charset="0"/>
              </a:rPr>
              <a:t>To be able to recognize my own and others stereotypical and prejudicial attitudes. </a:t>
            </a:r>
          </a:p>
          <a:p>
            <a:pPr eaLnBrk="1" hangingPunct="1">
              <a:buFont typeface="Arial" charset="0"/>
              <a:buNone/>
            </a:pPr>
            <a:endParaRPr lang="en-GB" dirty="0" smtClean="0">
              <a:latin typeface="Arial" charset="0"/>
              <a:cs typeface="Arial" charset="0"/>
            </a:endParaRPr>
          </a:p>
          <a:p>
            <a:pPr eaLnBrk="1" hangingPunct="1">
              <a:buFont typeface="Wingdings" pitchFamily="2" charset="2"/>
              <a:buChar char="ü"/>
            </a:pPr>
            <a:r>
              <a:rPr lang="en-GB" dirty="0" smtClean="0">
                <a:latin typeface="Arial" charset="0"/>
                <a:cs typeface="Arial" charset="0"/>
              </a:rPr>
              <a:t>To be aware of the negative consequences of prejudice and stereotypes.</a:t>
            </a:r>
            <a:r>
              <a:rPr lang="en-GB" b="1" dirty="0" smtClean="0">
                <a:latin typeface="Arial" charset="0"/>
                <a:cs typeface="Arial" charset="0"/>
              </a:rPr>
              <a:t> </a:t>
            </a:r>
          </a:p>
          <a:p>
            <a:pPr eaLnBrk="1" hangingPunct="1"/>
            <a:endParaRPr lang="en-GB" dirty="0" smtClean="0">
              <a:latin typeface="Arial" charset="0"/>
              <a:cs typeface="Arial" charset="0"/>
            </a:endParaRPr>
          </a:p>
          <a:p>
            <a:pPr eaLnBrk="1" hangingPunct="1">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5123" name="Content Placeholder 2"/>
          <p:cNvSpPr>
            <a:spLocks noGrp="1"/>
          </p:cNvSpPr>
          <p:nvPr>
            <p:ph idx="4294967295"/>
          </p:nvPr>
        </p:nvSpPr>
        <p:spPr/>
        <p:txBody>
          <a:bodyPr/>
          <a:lstStyle/>
          <a:p>
            <a:pPr eaLnBrk="1" hangingPunct="1"/>
            <a:r>
              <a:rPr lang="en-GB" smtClean="0">
                <a:latin typeface="Arial" charset="0"/>
                <a:cs typeface="Arial" charset="0"/>
              </a:rPr>
              <a:t>Line up the cards in front of you - that is your apprentice line up.</a:t>
            </a:r>
          </a:p>
          <a:p>
            <a:pPr eaLnBrk="1" hangingPunct="1"/>
            <a:r>
              <a:rPr lang="en-GB" smtClean="0">
                <a:latin typeface="Arial" charset="0"/>
                <a:cs typeface="Arial" charset="0"/>
              </a:rPr>
              <a:t>Each time I reveal a layer of information about each apprentice, you need to ‘fire’ one person by removing them from your line up.</a:t>
            </a:r>
          </a:p>
          <a:p>
            <a:pPr eaLnBrk="1" hangingPunct="1">
              <a:buFont typeface="Arial" charset="0"/>
              <a:buNone/>
            </a:pPr>
            <a:endParaRPr lang="en-GB" smtClean="0">
              <a:latin typeface="Arial" charset="0"/>
              <a:cs typeface="Arial" charset="0"/>
            </a:endParaRPr>
          </a:p>
          <a:p>
            <a:pPr eaLnBrk="1" hangingPunct="1"/>
            <a:r>
              <a:rPr lang="en-GB" sz="2400" b="1" smtClean="0">
                <a:latin typeface="Arial" charset="0"/>
                <a:cs typeface="Arial" charset="0"/>
              </a:rPr>
              <a:t>Who will you ‘fire’ and ‘hire’?</a:t>
            </a:r>
          </a:p>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6147" name="Content Placeholder 2"/>
          <p:cNvSpPr>
            <a:spLocks noGrp="1"/>
          </p:cNvSpPr>
          <p:nvPr>
            <p:ph idx="4294967295"/>
          </p:nvPr>
        </p:nvSpPr>
        <p:spPr/>
        <p:txBody>
          <a:bodyPr/>
          <a:lstStyle/>
          <a:p>
            <a:pPr eaLnBrk="1" hangingPunct="1">
              <a:buFont typeface="Arial" charset="0"/>
              <a:buNone/>
            </a:pPr>
            <a:r>
              <a:rPr lang="en-GB" b="1" smtClean="0">
                <a:latin typeface="Arial" charset="0"/>
                <a:cs typeface="Arial" charset="0"/>
              </a:rPr>
              <a:t>The apprentices…</a:t>
            </a:r>
          </a:p>
          <a:p>
            <a:pPr eaLnBrk="1" hangingPunct="1">
              <a:buFont typeface="Arial" charset="0"/>
              <a:buNone/>
            </a:pPr>
            <a:endParaRPr lang="en-GB" b="1" smtClean="0">
              <a:latin typeface="Arial" charset="0"/>
              <a:cs typeface="Arial" charset="0"/>
            </a:endParaRPr>
          </a:p>
          <a:p>
            <a:pPr eaLnBrk="1" hangingPunct="1">
              <a:buFont typeface="Arial" charset="0"/>
              <a:buNone/>
            </a:pPr>
            <a:r>
              <a:rPr lang="en-GB" b="1" smtClean="0">
                <a:latin typeface="Arial" charset="0"/>
                <a:cs typeface="Arial" charset="0"/>
              </a:rPr>
              <a:t>Fire one now so you have six remaining</a:t>
            </a:r>
          </a:p>
          <a:p>
            <a:pPr eaLnBrk="1" hangingPunct="1">
              <a:buFont typeface="Arial" charset="0"/>
              <a:buNone/>
            </a:pPr>
            <a:endParaRPr lang="en-GB" b="1" smtClean="0">
              <a:latin typeface="Arial" charset="0"/>
              <a:cs typeface="Arial" charset="0"/>
            </a:endParaRPr>
          </a:p>
        </p:txBody>
      </p:sp>
      <p:graphicFrame>
        <p:nvGraphicFramePr>
          <p:cNvPr id="7" name="Table 6"/>
          <p:cNvGraphicFramePr>
            <a:graphicFrameLocks noGrp="1"/>
          </p:cNvGraphicFramePr>
          <p:nvPr/>
        </p:nvGraphicFramePr>
        <p:xfrm>
          <a:off x="609600" y="3886200"/>
          <a:ext cx="7923037" cy="1296144"/>
        </p:xfrm>
        <a:graphic>
          <a:graphicData uri="http://schemas.openxmlformats.org/drawingml/2006/table">
            <a:tbl>
              <a:tblPr firstRow="1" bandRow="1">
                <a:tableStyleId>{5C22544A-7EE6-4342-B048-85BDC9FD1C3A}</a:tableStyleId>
              </a:tblPr>
              <a:tblGrid>
                <a:gridCol w="1071991"/>
                <a:gridCol w="1141841"/>
                <a:gridCol w="1141841"/>
                <a:gridCol w="1141841"/>
                <a:gridCol w="1141841"/>
                <a:gridCol w="1141841"/>
                <a:gridCol w="1141841"/>
              </a:tblGrid>
              <a:tr h="1296144">
                <a:tc>
                  <a:txBody>
                    <a:bodyPr/>
                    <a:lstStyle/>
                    <a:p>
                      <a:r>
                        <a:rPr lang="en-GB" dirty="0" smtClean="0">
                          <a:solidFill>
                            <a:schemeClr val="tx1"/>
                          </a:solidFill>
                        </a:rPr>
                        <a:t>Ali</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Patrick</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Jamie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David</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Adriana</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Hannah</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err="1" smtClean="0">
                          <a:solidFill>
                            <a:schemeClr val="tx1"/>
                          </a:solidFill>
                        </a:rPr>
                        <a:t>Delroy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7171" name="Content Placeholder 2"/>
          <p:cNvSpPr>
            <a:spLocks noGrp="1"/>
          </p:cNvSpPr>
          <p:nvPr>
            <p:ph idx="4294967295"/>
          </p:nvPr>
        </p:nvSpPr>
        <p:spPr>
          <a:xfrm>
            <a:off x="533400" y="762000"/>
            <a:ext cx="8229600" cy="4525963"/>
          </a:xfrm>
        </p:spPr>
        <p:txBody>
          <a:bodyPr/>
          <a:lstStyle/>
          <a:p>
            <a:pPr eaLnBrk="1" hangingPunct="1">
              <a:buFont typeface="Arial" charset="0"/>
              <a:buNone/>
            </a:pPr>
            <a:endParaRPr lang="en-GB" b="1" dirty="0" smtClean="0">
              <a:latin typeface="Arial" charset="0"/>
              <a:cs typeface="Arial" charset="0"/>
            </a:endParaRPr>
          </a:p>
          <a:p>
            <a:pPr eaLnBrk="1" hangingPunct="1">
              <a:buFont typeface="Arial" charset="0"/>
              <a:buNone/>
            </a:pPr>
            <a:endParaRPr lang="en-GB" b="1" dirty="0" smtClean="0">
              <a:latin typeface="Arial" charset="0"/>
              <a:cs typeface="Arial" charset="0"/>
            </a:endParaRPr>
          </a:p>
          <a:p>
            <a:pPr eaLnBrk="1" hangingPunct="1">
              <a:buFont typeface="Arial" charset="0"/>
              <a:buNone/>
            </a:pPr>
            <a:r>
              <a:rPr lang="en-GB" b="1" dirty="0" smtClean="0">
                <a:latin typeface="Arial" charset="0"/>
                <a:cs typeface="Arial" charset="0"/>
              </a:rPr>
              <a:t>Fire one now so you have five remaining</a:t>
            </a:r>
          </a:p>
        </p:txBody>
      </p:sp>
      <p:sp>
        <p:nvSpPr>
          <p:cNvPr id="7" name="TextBox 6"/>
          <p:cNvSpPr txBox="1"/>
          <p:nvPr/>
        </p:nvSpPr>
        <p:spPr>
          <a:xfrm>
            <a:off x="539750" y="3068638"/>
            <a:ext cx="1055688" cy="646112"/>
          </a:xfrm>
          <a:prstGeom prst="rect">
            <a:avLst/>
          </a:prstGeom>
          <a:noFill/>
          <a:ln>
            <a:solidFill>
              <a:schemeClr val="tx1"/>
            </a:solidFill>
          </a:ln>
        </p:spPr>
        <p:txBody>
          <a:bodyPr wrap="none">
            <a:spAutoFit/>
          </a:bodyPr>
          <a:lstStyle/>
          <a:p>
            <a:pPr>
              <a:defRPr/>
            </a:pPr>
            <a:r>
              <a:rPr lang="en-GB" b="1" dirty="0">
                <a:latin typeface="+mn-lt"/>
              </a:rPr>
              <a:t>Ali Abdul</a:t>
            </a:r>
          </a:p>
          <a:p>
            <a:pPr>
              <a:defRPr/>
            </a:pPr>
            <a:endParaRPr lang="en-GB" b="1" dirty="0">
              <a:latin typeface="+mn-lt"/>
            </a:endParaRPr>
          </a:p>
        </p:txBody>
      </p:sp>
      <p:sp>
        <p:nvSpPr>
          <p:cNvPr id="8" name="TextBox 7"/>
          <p:cNvSpPr txBox="1"/>
          <p:nvPr/>
        </p:nvSpPr>
        <p:spPr>
          <a:xfrm>
            <a:off x="1600200" y="3048000"/>
            <a:ext cx="1079500" cy="646112"/>
          </a:xfrm>
          <a:prstGeom prst="rect">
            <a:avLst/>
          </a:prstGeom>
          <a:noFill/>
          <a:ln>
            <a:solidFill>
              <a:schemeClr val="tx1"/>
            </a:solidFill>
          </a:ln>
        </p:spPr>
        <p:txBody>
          <a:bodyPr>
            <a:spAutoFit/>
          </a:bodyPr>
          <a:lstStyle/>
          <a:p>
            <a:pPr>
              <a:defRPr/>
            </a:pPr>
            <a:r>
              <a:rPr lang="en-GB" b="1" dirty="0">
                <a:latin typeface="+mn-lt"/>
              </a:rPr>
              <a:t>Patrick Murphy</a:t>
            </a:r>
          </a:p>
        </p:txBody>
      </p:sp>
      <p:sp>
        <p:nvSpPr>
          <p:cNvPr id="9" name="TextBox 8"/>
          <p:cNvSpPr txBox="1"/>
          <p:nvPr/>
        </p:nvSpPr>
        <p:spPr>
          <a:xfrm>
            <a:off x="2843213" y="3068638"/>
            <a:ext cx="1081087" cy="646112"/>
          </a:xfrm>
          <a:prstGeom prst="rect">
            <a:avLst/>
          </a:prstGeom>
          <a:noFill/>
          <a:ln>
            <a:solidFill>
              <a:schemeClr val="tx1"/>
            </a:solidFill>
          </a:ln>
        </p:spPr>
        <p:txBody>
          <a:bodyPr>
            <a:spAutoFit/>
          </a:bodyPr>
          <a:lstStyle/>
          <a:p>
            <a:pPr>
              <a:defRPr/>
            </a:pPr>
            <a:r>
              <a:rPr lang="en-GB" b="1" dirty="0">
                <a:latin typeface="+mn-lt"/>
              </a:rPr>
              <a:t>Jamie Small</a:t>
            </a:r>
          </a:p>
        </p:txBody>
      </p:sp>
      <p:sp>
        <p:nvSpPr>
          <p:cNvPr id="10" name="TextBox 9"/>
          <p:cNvSpPr txBox="1"/>
          <p:nvPr/>
        </p:nvSpPr>
        <p:spPr>
          <a:xfrm>
            <a:off x="3995738" y="3068638"/>
            <a:ext cx="1081087" cy="646112"/>
          </a:xfrm>
          <a:prstGeom prst="rect">
            <a:avLst/>
          </a:prstGeom>
          <a:noFill/>
          <a:ln>
            <a:solidFill>
              <a:schemeClr val="tx1"/>
            </a:solidFill>
          </a:ln>
        </p:spPr>
        <p:txBody>
          <a:bodyPr>
            <a:spAutoFit/>
          </a:bodyPr>
          <a:lstStyle/>
          <a:p>
            <a:pPr>
              <a:defRPr/>
            </a:pPr>
            <a:r>
              <a:rPr lang="en-GB" b="1" dirty="0">
                <a:latin typeface="+mn-lt"/>
              </a:rPr>
              <a:t>David Campbell</a:t>
            </a:r>
          </a:p>
        </p:txBody>
      </p:sp>
      <p:sp>
        <p:nvSpPr>
          <p:cNvPr id="11" name="TextBox 10"/>
          <p:cNvSpPr txBox="1"/>
          <p:nvPr/>
        </p:nvSpPr>
        <p:spPr>
          <a:xfrm>
            <a:off x="5148263" y="3068638"/>
            <a:ext cx="1079500" cy="646112"/>
          </a:xfrm>
          <a:prstGeom prst="rect">
            <a:avLst/>
          </a:prstGeom>
          <a:noFill/>
          <a:ln>
            <a:solidFill>
              <a:schemeClr val="tx1"/>
            </a:solidFill>
          </a:ln>
        </p:spPr>
        <p:txBody>
          <a:bodyPr>
            <a:spAutoFit/>
          </a:bodyPr>
          <a:lstStyle/>
          <a:p>
            <a:pPr>
              <a:defRPr/>
            </a:pPr>
            <a:r>
              <a:rPr lang="en-GB" b="1" dirty="0">
                <a:latin typeface="+mn-lt"/>
              </a:rPr>
              <a:t>Adriana </a:t>
            </a:r>
            <a:r>
              <a:rPr lang="en-GB" b="1" dirty="0" err="1">
                <a:latin typeface="+mn-lt"/>
              </a:rPr>
              <a:t>Carboni</a:t>
            </a:r>
            <a:endParaRPr lang="en-GB" b="1" dirty="0">
              <a:latin typeface="+mn-lt"/>
            </a:endParaRPr>
          </a:p>
        </p:txBody>
      </p:sp>
      <p:sp>
        <p:nvSpPr>
          <p:cNvPr id="12" name="TextBox 11"/>
          <p:cNvSpPr txBox="1"/>
          <p:nvPr/>
        </p:nvSpPr>
        <p:spPr>
          <a:xfrm>
            <a:off x="6300788" y="3068638"/>
            <a:ext cx="1079500" cy="646112"/>
          </a:xfrm>
          <a:prstGeom prst="rect">
            <a:avLst/>
          </a:prstGeom>
          <a:noFill/>
          <a:ln>
            <a:solidFill>
              <a:schemeClr val="tx1"/>
            </a:solidFill>
          </a:ln>
        </p:spPr>
        <p:txBody>
          <a:bodyPr>
            <a:spAutoFit/>
          </a:bodyPr>
          <a:lstStyle/>
          <a:p>
            <a:pPr>
              <a:defRPr/>
            </a:pPr>
            <a:r>
              <a:rPr lang="en-GB" b="1" dirty="0">
                <a:latin typeface="+mn-lt"/>
              </a:rPr>
              <a:t>Hannah Mann</a:t>
            </a:r>
          </a:p>
        </p:txBody>
      </p:sp>
      <p:sp>
        <p:nvSpPr>
          <p:cNvPr id="13" name="TextBox 12"/>
          <p:cNvSpPr txBox="1"/>
          <p:nvPr/>
        </p:nvSpPr>
        <p:spPr>
          <a:xfrm>
            <a:off x="7451725" y="3068638"/>
            <a:ext cx="1008063" cy="646112"/>
          </a:xfrm>
          <a:prstGeom prst="rect">
            <a:avLst/>
          </a:prstGeom>
          <a:noFill/>
          <a:ln>
            <a:solidFill>
              <a:schemeClr val="tx1"/>
            </a:solidFill>
          </a:ln>
        </p:spPr>
        <p:txBody>
          <a:bodyPr>
            <a:spAutoFit/>
          </a:bodyPr>
          <a:lstStyle/>
          <a:p>
            <a:pPr>
              <a:defRPr/>
            </a:pPr>
            <a:r>
              <a:rPr lang="en-GB" b="1" dirty="0" err="1" smtClean="0">
                <a:latin typeface="+mn-lt"/>
              </a:rPr>
              <a:t>Delroy</a:t>
            </a:r>
            <a:endParaRPr lang="en-GB" b="1" dirty="0">
              <a:latin typeface="+mn-lt"/>
            </a:endParaRPr>
          </a:p>
          <a:p>
            <a:pPr>
              <a:defRPr/>
            </a:pPr>
            <a:r>
              <a:rPr lang="en-GB" b="1" dirty="0">
                <a:latin typeface="+mn-lt"/>
              </a:rPr>
              <a:t>Bailey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8195" name="Content Placeholder 2"/>
          <p:cNvSpPr>
            <a:spLocks noGrp="1"/>
          </p:cNvSpPr>
          <p:nvPr>
            <p:ph idx="4294967295"/>
          </p:nvPr>
        </p:nvSpPr>
        <p:spPr/>
        <p:txBody>
          <a:bodyPr/>
          <a:lstStyle/>
          <a:p>
            <a:pPr eaLnBrk="1" hangingPunct="1">
              <a:buFont typeface="Arial" charset="0"/>
              <a:buNone/>
            </a:pPr>
            <a:r>
              <a:rPr lang="en-GB" b="1" smtClean="0">
                <a:latin typeface="Arial" charset="0"/>
                <a:cs typeface="Arial" charset="0"/>
              </a:rPr>
              <a:t>Fire one now so you have four remaining</a:t>
            </a:r>
          </a:p>
        </p:txBody>
      </p:sp>
      <p:pic>
        <p:nvPicPr>
          <p:cNvPr id="8196" name="Picture 27"/>
          <p:cNvPicPr>
            <a:picLocks noChangeAspect="1" noChangeArrowheads="1"/>
          </p:cNvPicPr>
          <p:nvPr/>
        </p:nvPicPr>
        <p:blipFill>
          <a:blip r:embed="rId2" cstate="print"/>
          <a:srcRect l="10518" t="3125" r="18839" b="3123"/>
          <a:stretch>
            <a:fillRect/>
          </a:stretch>
        </p:blipFill>
        <p:spPr bwMode="auto">
          <a:xfrm>
            <a:off x="1476375" y="3500438"/>
            <a:ext cx="1081088" cy="2160587"/>
          </a:xfrm>
          <a:prstGeom prst="rect">
            <a:avLst/>
          </a:prstGeom>
          <a:noFill/>
          <a:ln w="9525">
            <a:noFill/>
            <a:miter lim="800000"/>
            <a:headEnd/>
            <a:tailEnd/>
          </a:ln>
        </p:spPr>
      </p:pic>
      <p:pic>
        <p:nvPicPr>
          <p:cNvPr id="8197" name="Picture 28"/>
          <p:cNvPicPr>
            <a:picLocks noChangeAspect="1" noChangeArrowheads="1"/>
          </p:cNvPicPr>
          <p:nvPr/>
        </p:nvPicPr>
        <p:blipFill>
          <a:blip r:embed="rId3" cstate="print"/>
          <a:srcRect l="9821" r="6696"/>
          <a:stretch>
            <a:fillRect/>
          </a:stretch>
        </p:blipFill>
        <p:spPr bwMode="auto">
          <a:xfrm>
            <a:off x="2700338" y="3538538"/>
            <a:ext cx="1143000" cy="2051050"/>
          </a:xfrm>
          <a:prstGeom prst="rect">
            <a:avLst/>
          </a:prstGeom>
          <a:noFill/>
          <a:ln w="9525">
            <a:noFill/>
            <a:miter lim="800000"/>
            <a:headEnd/>
            <a:tailEnd/>
          </a:ln>
        </p:spPr>
      </p:pic>
      <p:pic>
        <p:nvPicPr>
          <p:cNvPr id="8198" name="Picture 29"/>
          <p:cNvPicPr>
            <a:picLocks noChangeAspect="1" noChangeArrowheads="1"/>
          </p:cNvPicPr>
          <p:nvPr/>
        </p:nvPicPr>
        <p:blipFill>
          <a:blip r:embed="rId4" cstate="print"/>
          <a:srcRect l="11250"/>
          <a:stretch>
            <a:fillRect/>
          </a:stretch>
        </p:blipFill>
        <p:spPr bwMode="auto">
          <a:xfrm>
            <a:off x="3924300" y="3644900"/>
            <a:ext cx="1150938" cy="1944688"/>
          </a:xfrm>
          <a:prstGeom prst="rect">
            <a:avLst/>
          </a:prstGeom>
          <a:noFill/>
          <a:ln w="9525">
            <a:noFill/>
            <a:miter lim="800000"/>
            <a:headEnd/>
            <a:tailEnd/>
          </a:ln>
        </p:spPr>
      </p:pic>
      <p:pic>
        <p:nvPicPr>
          <p:cNvPr id="8199" name="Picture 30"/>
          <p:cNvPicPr>
            <a:picLocks noChangeAspect="1" noChangeArrowheads="1"/>
          </p:cNvPicPr>
          <p:nvPr/>
        </p:nvPicPr>
        <p:blipFill>
          <a:blip r:embed="rId5" cstate="print"/>
          <a:srcRect l="6239"/>
          <a:stretch>
            <a:fillRect/>
          </a:stretch>
        </p:blipFill>
        <p:spPr bwMode="auto">
          <a:xfrm>
            <a:off x="5218113" y="3789363"/>
            <a:ext cx="1082675" cy="1800225"/>
          </a:xfrm>
          <a:prstGeom prst="rect">
            <a:avLst/>
          </a:prstGeom>
          <a:noFill/>
          <a:ln w="9525">
            <a:noFill/>
            <a:miter lim="800000"/>
            <a:headEnd/>
            <a:tailEnd/>
          </a:ln>
        </p:spPr>
      </p:pic>
      <p:pic>
        <p:nvPicPr>
          <p:cNvPr id="8200" name="Picture 26"/>
          <p:cNvPicPr>
            <a:picLocks noChangeAspect="1" noChangeArrowheads="1"/>
          </p:cNvPicPr>
          <p:nvPr/>
        </p:nvPicPr>
        <p:blipFill>
          <a:blip r:embed="rId6" cstate="print"/>
          <a:srcRect l="25000"/>
          <a:stretch>
            <a:fillRect/>
          </a:stretch>
        </p:blipFill>
        <p:spPr bwMode="auto">
          <a:xfrm>
            <a:off x="250825" y="3429000"/>
            <a:ext cx="1079500" cy="2149475"/>
          </a:xfrm>
          <a:prstGeom prst="rect">
            <a:avLst/>
          </a:prstGeom>
          <a:noFill/>
          <a:ln w="9525">
            <a:noFill/>
            <a:miter lim="800000"/>
            <a:headEnd/>
            <a:tailEnd/>
          </a:ln>
        </p:spPr>
      </p:pic>
      <p:pic>
        <p:nvPicPr>
          <p:cNvPr id="8201" name="Picture 30"/>
          <p:cNvPicPr>
            <a:picLocks noChangeAspect="1" noChangeArrowheads="1"/>
          </p:cNvPicPr>
          <p:nvPr/>
        </p:nvPicPr>
        <p:blipFill>
          <a:blip r:embed="rId7" cstate="print"/>
          <a:srcRect l="33075"/>
          <a:stretch>
            <a:fillRect/>
          </a:stretch>
        </p:blipFill>
        <p:spPr bwMode="auto">
          <a:xfrm>
            <a:off x="7667625" y="3933825"/>
            <a:ext cx="1117600" cy="1666875"/>
          </a:xfrm>
          <a:prstGeom prst="rect">
            <a:avLst/>
          </a:prstGeom>
          <a:noFill/>
          <a:ln w="9525">
            <a:noFill/>
            <a:miter lim="800000"/>
            <a:headEnd/>
            <a:tailEnd/>
          </a:ln>
        </p:spPr>
      </p:pic>
      <p:pic>
        <p:nvPicPr>
          <p:cNvPr id="8202" name="Picture 31"/>
          <p:cNvPicPr>
            <a:picLocks noChangeAspect="1" noChangeArrowheads="1"/>
          </p:cNvPicPr>
          <p:nvPr/>
        </p:nvPicPr>
        <p:blipFill>
          <a:blip r:embed="rId8" cstate="print"/>
          <a:srcRect l="36620" r="18867"/>
          <a:stretch>
            <a:fillRect/>
          </a:stretch>
        </p:blipFill>
        <p:spPr bwMode="auto">
          <a:xfrm>
            <a:off x="6396038" y="3860800"/>
            <a:ext cx="1152525" cy="1728788"/>
          </a:xfrm>
          <a:prstGeom prst="rect">
            <a:avLst/>
          </a:prstGeom>
          <a:noFill/>
          <a:ln w="9525">
            <a:noFill/>
            <a:miter lim="800000"/>
            <a:headEnd/>
            <a:tailEnd/>
          </a:ln>
        </p:spPr>
      </p:pic>
      <p:sp>
        <p:nvSpPr>
          <p:cNvPr id="13" name="TextBox 12"/>
          <p:cNvSpPr txBox="1"/>
          <p:nvPr/>
        </p:nvSpPr>
        <p:spPr>
          <a:xfrm>
            <a:off x="250825" y="2420938"/>
            <a:ext cx="1055688" cy="646112"/>
          </a:xfrm>
          <a:prstGeom prst="rect">
            <a:avLst/>
          </a:prstGeom>
          <a:noFill/>
          <a:ln>
            <a:solidFill>
              <a:schemeClr val="tx1"/>
            </a:solidFill>
          </a:ln>
        </p:spPr>
        <p:txBody>
          <a:bodyPr wrap="none">
            <a:spAutoFit/>
          </a:bodyPr>
          <a:lstStyle/>
          <a:p>
            <a:pPr>
              <a:defRPr/>
            </a:pPr>
            <a:r>
              <a:rPr lang="en-GB" b="1" dirty="0">
                <a:latin typeface="+mn-lt"/>
              </a:rPr>
              <a:t>Ali Abdul</a:t>
            </a:r>
          </a:p>
          <a:p>
            <a:pPr>
              <a:defRPr/>
            </a:pPr>
            <a:endParaRPr lang="en-GB" b="1" dirty="0">
              <a:latin typeface="+mn-lt"/>
            </a:endParaRPr>
          </a:p>
        </p:txBody>
      </p:sp>
      <p:sp>
        <p:nvSpPr>
          <p:cNvPr id="14" name="TextBox 13"/>
          <p:cNvSpPr txBox="1"/>
          <p:nvPr/>
        </p:nvSpPr>
        <p:spPr>
          <a:xfrm>
            <a:off x="1476375" y="2420938"/>
            <a:ext cx="1079500" cy="646112"/>
          </a:xfrm>
          <a:prstGeom prst="rect">
            <a:avLst/>
          </a:prstGeom>
          <a:noFill/>
          <a:ln>
            <a:solidFill>
              <a:schemeClr val="tx1"/>
            </a:solidFill>
          </a:ln>
        </p:spPr>
        <p:txBody>
          <a:bodyPr>
            <a:spAutoFit/>
          </a:bodyPr>
          <a:lstStyle/>
          <a:p>
            <a:pPr>
              <a:defRPr/>
            </a:pPr>
            <a:r>
              <a:rPr lang="en-GB" b="1" dirty="0">
                <a:latin typeface="+mn-lt"/>
              </a:rPr>
              <a:t>Patrick Murphy</a:t>
            </a:r>
          </a:p>
        </p:txBody>
      </p:sp>
      <p:sp>
        <p:nvSpPr>
          <p:cNvPr id="15" name="TextBox 14"/>
          <p:cNvSpPr txBox="1"/>
          <p:nvPr/>
        </p:nvSpPr>
        <p:spPr>
          <a:xfrm>
            <a:off x="2700338" y="2420938"/>
            <a:ext cx="1079500" cy="646112"/>
          </a:xfrm>
          <a:prstGeom prst="rect">
            <a:avLst/>
          </a:prstGeom>
          <a:noFill/>
          <a:ln>
            <a:solidFill>
              <a:schemeClr val="tx1"/>
            </a:solidFill>
          </a:ln>
        </p:spPr>
        <p:txBody>
          <a:bodyPr>
            <a:spAutoFit/>
          </a:bodyPr>
          <a:lstStyle/>
          <a:p>
            <a:pPr>
              <a:defRPr/>
            </a:pPr>
            <a:r>
              <a:rPr lang="en-GB" b="1" dirty="0">
                <a:latin typeface="+mn-lt"/>
              </a:rPr>
              <a:t>Jamie Small</a:t>
            </a:r>
          </a:p>
        </p:txBody>
      </p:sp>
      <p:sp>
        <p:nvSpPr>
          <p:cNvPr id="16" name="TextBox 15"/>
          <p:cNvSpPr txBox="1"/>
          <p:nvPr/>
        </p:nvSpPr>
        <p:spPr>
          <a:xfrm>
            <a:off x="3924300" y="2420938"/>
            <a:ext cx="1079500" cy="646112"/>
          </a:xfrm>
          <a:prstGeom prst="rect">
            <a:avLst/>
          </a:prstGeom>
          <a:noFill/>
          <a:ln>
            <a:solidFill>
              <a:schemeClr val="tx1"/>
            </a:solidFill>
          </a:ln>
        </p:spPr>
        <p:txBody>
          <a:bodyPr>
            <a:spAutoFit/>
          </a:bodyPr>
          <a:lstStyle/>
          <a:p>
            <a:pPr>
              <a:defRPr/>
            </a:pPr>
            <a:r>
              <a:rPr lang="en-GB" b="1" dirty="0">
                <a:latin typeface="+mn-lt"/>
              </a:rPr>
              <a:t>David Campbell</a:t>
            </a:r>
          </a:p>
        </p:txBody>
      </p:sp>
      <p:sp>
        <p:nvSpPr>
          <p:cNvPr id="17" name="TextBox 16"/>
          <p:cNvSpPr txBox="1"/>
          <p:nvPr/>
        </p:nvSpPr>
        <p:spPr>
          <a:xfrm>
            <a:off x="5148263" y="2420938"/>
            <a:ext cx="1079500" cy="646112"/>
          </a:xfrm>
          <a:prstGeom prst="rect">
            <a:avLst/>
          </a:prstGeom>
          <a:noFill/>
          <a:ln>
            <a:solidFill>
              <a:schemeClr val="tx1"/>
            </a:solidFill>
          </a:ln>
        </p:spPr>
        <p:txBody>
          <a:bodyPr>
            <a:spAutoFit/>
          </a:bodyPr>
          <a:lstStyle/>
          <a:p>
            <a:pPr>
              <a:defRPr/>
            </a:pPr>
            <a:r>
              <a:rPr lang="en-GB" b="1" dirty="0">
                <a:latin typeface="+mn-lt"/>
              </a:rPr>
              <a:t>Adriana </a:t>
            </a:r>
            <a:r>
              <a:rPr lang="en-GB" b="1" dirty="0" err="1">
                <a:latin typeface="+mn-lt"/>
              </a:rPr>
              <a:t>Carboni</a:t>
            </a:r>
            <a:endParaRPr lang="en-GB" b="1" dirty="0">
              <a:latin typeface="+mn-lt"/>
            </a:endParaRPr>
          </a:p>
        </p:txBody>
      </p:sp>
      <p:sp>
        <p:nvSpPr>
          <p:cNvPr id="18" name="TextBox 17"/>
          <p:cNvSpPr txBox="1"/>
          <p:nvPr/>
        </p:nvSpPr>
        <p:spPr>
          <a:xfrm>
            <a:off x="6372225" y="2420938"/>
            <a:ext cx="1079500" cy="646112"/>
          </a:xfrm>
          <a:prstGeom prst="rect">
            <a:avLst/>
          </a:prstGeom>
          <a:noFill/>
          <a:ln>
            <a:solidFill>
              <a:schemeClr val="tx1"/>
            </a:solidFill>
          </a:ln>
        </p:spPr>
        <p:txBody>
          <a:bodyPr>
            <a:spAutoFit/>
          </a:bodyPr>
          <a:lstStyle/>
          <a:p>
            <a:pPr>
              <a:defRPr/>
            </a:pPr>
            <a:r>
              <a:rPr lang="en-GB" b="1" dirty="0">
                <a:latin typeface="+mn-lt"/>
              </a:rPr>
              <a:t>Hannah Mann</a:t>
            </a:r>
          </a:p>
        </p:txBody>
      </p:sp>
      <p:sp>
        <p:nvSpPr>
          <p:cNvPr id="19" name="TextBox 18"/>
          <p:cNvSpPr txBox="1"/>
          <p:nvPr/>
        </p:nvSpPr>
        <p:spPr>
          <a:xfrm>
            <a:off x="7596188" y="2420938"/>
            <a:ext cx="1008062" cy="646112"/>
          </a:xfrm>
          <a:prstGeom prst="rect">
            <a:avLst/>
          </a:prstGeom>
          <a:noFill/>
          <a:ln>
            <a:solidFill>
              <a:schemeClr val="tx1"/>
            </a:solidFill>
          </a:ln>
        </p:spPr>
        <p:txBody>
          <a:bodyPr>
            <a:spAutoFit/>
          </a:bodyPr>
          <a:lstStyle/>
          <a:p>
            <a:pPr>
              <a:defRPr/>
            </a:pPr>
            <a:r>
              <a:rPr lang="en-GB" b="1" dirty="0" err="1" smtClean="0">
                <a:latin typeface="+mn-lt"/>
              </a:rPr>
              <a:t>Delroy</a:t>
            </a:r>
            <a:endParaRPr lang="en-GB" b="1" dirty="0">
              <a:latin typeface="+mn-lt"/>
            </a:endParaRPr>
          </a:p>
          <a:p>
            <a:pPr>
              <a:defRPr/>
            </a:pPr>
            <a:r>
              <a:rPr lang="en-GB" b="1" dirty="0">
                <a:latin typeface="+mn-lt"/>
              </a:rPr>
              <a:t>Bailey</a:t>
            </a:r>
          </a:p>
        </p:txBody>
      </p:sp>
      <p:cxnSp>
        <p:nvCxnSpPr>
          <p:cNvPr id="21" name="Straight Arrow Connector 20"/>
          <p:cNvCxnSpPr/>
          <p:nvPr/>
        </p:nvCxnSpPr>
        <p:spPr>
          <a:xfrm rot="5400000">
            <a:off x="574675" y="3249613"/>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8002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097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24815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9216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76910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545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9219" name="Content Placeholder 2"/>
          <p:cNvSpPr>
            <a:spLocks noGrp="1"/>
          </p:cNvSpPr>
          <p:nvPr>
            <p:ph idx="4294967295"/>
          </p:nvPr>
        </p:nvSpPr>
        <p:spPr>
          <a:xfrm>
            <a:off x="457200" y="1600200"/>
            <a:ext cx="8229600" cy="1468438"/>
          </a:xfrm>
        </p:spPr>
        <p:txBody>
          <a:bodyPr>
            <a:normAutofit/>
          </a:bodyPr>
          <a:lstStyle/>
          <a:p>
            <a:pPr eaLnBrk="1" hangingPunct="1">
              <a:buFont typeface="Arial" charset="0"/>
              <a:buNone/>
            </a:pPr>
            <a:r>
              <a:rPr lang="en-GB" sz="2000" b="1" dirty="0" smtClean="0">
                <a:latin typeface="Arial" charset="0"/>
                <a:cs typeface="Arial" charset="0"/>
              </a:rPr>
              <a:t>Fire one now so you have three remaining</a:t>
            </a:r>
          </a:p>
        </p:txBody>
      </p:sp>
      <p:pic>
        <p:nvPicPr>
          <p:cNvPr id="9220" name="Picture 27"/>
          <p:cNvPicPr>
            <a:picLocks noChangeAspect="1" noChangeArrowheads="1"/>
          </p:cNvPicPr>
          <p:nvPr/>
        </p:nvPicPr>
        <p:blipFill>
          <a:blip r:embed="rId2" cstate="print"/>
          <a:srcRect l="10518" t="3125" r="18839" b="3123"/>
          <a:stretch>
            <a:fillRect/>
          </a:stretch>
        </p:blipFill>
        <p:spPr bwMode="auto">
          <a:xfrm>
            <a:off x="1476375" y="3500438"/>
            <a:ext cx="1081088" cy="2160587"/>
          </a:xfrm>
          <a:prstGeom prst="rect">
            <a:avLst/>
          </a:prstGeom>
          <a:noFill/>
          <a:ln w="9525">
            <a:noFill/>
            <a:miter lim="800000"/>
            <a:headEnd/>
            <a:tailEnd/>
          </a:ln>
        </p:spPr>
      </p:pic>
      <p:pic>
        <p:nvPicPr>
          <p:cNvPr id="9221" name="Picture 28"/>
          <p:cNvPicPr>
            <a:picLocks noChangeAspect="1" noChangeArrowheads="1"/>
          </p:cNvPicPr>
          <p:nvPr/>
        </p:nvPicPr>
        <p:blipFill>
          <a:blip r:embed="rId3" cstate="print"/>
          <a:srcRect l="9821" r="6696"/>
          <a:stretch>
            <a:fillRect/>
          </a:stretch>
        </p:blipFill>
        <p:spPr bwMode="auto">
          <a:xfrm>
            <a:off x="2700338" y="3538538"/>
            <a:ext cx="1143000" cy="2051050"/>
          </a:xfrm>
          <a:prstGeom prst="rect">
            <a:avLst/>
          </a:prstGeom>
          <a:noFill/>
          <a:ln w="9525">
            <a:noFill/>
            <a:miter lim="800000"/>
            <a:headEnd/>
            <a:tailEnd/>
          </a:ln>
        </p:spPr>
      </p:pic>
      <p:pic>
        <p:nvPicPr>
          <p:cNvPr id="9222" name="Picture 29"/>
          <p:cNvPicPr>
            <a:picLocks noChangeAspect="1" noChangeArrowheads="1"/>
          </p:cNvPicPr>
          <p:nvPr/>
        </p:nvPicPr>
        <p:blipFill>
          <a:blip r:embed="rId4" cstate="print"/>
          <a:srcRect l="11250"/>
          <a:stretch>
            <a:fillRect/>
          </a:stretch>
        </p:blipFill>
        <p:spPr bwMode="auto">
          <a:xfrm>
            <a:off x="3924300" y="3644900"/>
            <a:ext cx="1150938" cy="1944688"/>
          </a:xfrm>
          <a:prstGeom prst="rect">
            <a:avLst/>
          </a:prstGeom>
          <a:noFill/>
          <a:ln w="9525">
            <a:noFill/>
            <a:miter lim="800000"/>
            <a:headEnd/>
            <a:tailEnd/>
          </a:ln>
        </p:spPr>
      </p:pic>
      <p:pic>
        <p:nvPicPr>
          <p:cNvPr id="9223" name="Picture 30"/>
          <p:cNvPicPr>
            <a:picLocks noChangeAspect="1" noChangeArrowheads="1"/>
          </p:cNvPicPr>
          <p:nvPr/>
        </p:nvPicPr>
        <p:blipFill>
          <a:blip r:embed="rId5" cstate="print"/>
          <a:srcRect l="6239"/>
          <a:stretch>
            <a:fillRect/>
          </a:stretch>
        </p:blipFill>
        <p:spPr bwMode="auto">
          <a:xfrm>
            <a:off x="5218113" y="3789363"/>
            <a:ext cx="1082675" cy="1800225"/>
          </a:xfrm>
          <a:prstGeom prst="rect">
            <a:avLst/>
          </a:prstGeom>
          <a:noFill/>
          <a:ln w="9525">
            <a:noFill/>
            <a:miter lim="800000"/>
            <a:headEnd/>
            <a:tailEnd/>
          </a:ln>
        </p:spPr>
      </p:pic>
      <p:pic>
        <p:nvPicPr>
          <p:cNvPr id="9224" name="Picture 26"/>
          <p:cNvPicPr>
            <a:picLocks noChangeAspect="1" noChangeArrowheads="1"/>
          </p:cNvPicPr>
          <p:nvPr/>
        </p:nvPicPr>
        <p:blipFill>
          <a:blip r:embed="rId6" cstate="print"/>
          <a:srcRect l="25000"/>
          <a:stretch>
            <a:fillRect/>
          </a:stretch>
        </p:blipFill>
        <p:spPr bwMode="auto">
          <a:xfrm>
            <a:off x="250825" y="3429000"/>
            <a:ext cx="1079500" cy="2149475"/>
          </a:xfrm>
          <a:prstGeom prst="rect">
            <a:avLst/>
          </a:prstGeom>
          <a:noFill/>
          <a:ln w="9525">
            <a:noFill/>
            <a:miter lim="800000"/>
            <a:headEnd/>
            <a:tailEnd/>
          </a:ln>
        </p:spPr>
      </p:pic>
      <p:pic>
        <p:nvPicPr>
          <p:cNvPr id="9225" name="Picture 30"/>
          <p:cNvPicPr>
            <a:picLocks noChangeAspect="1" noChangeArrowheads="1"/>
          </p:cNvPicPr>
          <p:nvPr/>
        </p:nvPicPr>
        <p:blipFill>
          <a:blip r:embed="rId7" cstate="print"/>
          <a:srcRect l="33075"/>
          <a:stretch>
            <a:fillRect/>
          </a:stretch>
        </p:blipFill>
        <p:spPr bwMode="auto">
          <a:xfrm>
            <a:off x="7667625" y="3933825"/>
            <a:ext cx="1117600" cy="1666875"/>
          </a:xfrm>
          <a:prstGeom prst="rect">
            <a:avLst/>
          </a:prstGeom>
          <a:noFill/>
          <a:ln w="9525">
            <a:noFill/>
            <a:miter lim="800000"/>
            <a:headEnd/>
            <a:tailEnd/>
          </a:ln>
        </p:spPr>
      </p:pic>
      <p:pic>
        <p:nvPicPr>
          <p:cNvPr id="9226" name="Picture 31"/>
          <p:cNvPicPr>
            <a:picLocks noChangeAspect="1" noChangeArrowheads="1"/>
          </p:cNvPicPr>
          <p:nvPr/>
        </p:nvPicPr>
        <p:blipFill>
          <a:blip r:embed="rId8" cstate="print"/>
          <a:srcRect l="36620" r="18867"/>
          <a:stretch>
            <a:fillRect/>
          </a:stretch>
        </p:blipFill>
        <p:spPr bwMode="auto">
          <a:xfrm>
            <a:off x="6396038" y="3860800"/>
            <a:ext cx="1152525" cy="1728788"/>
          </a:xfrm>
          <a:prstGeom prst="rect">
            <a:avLst/>
          </a:prstGeom>
          <a:noFill/>
          <a:ln w="9525">
            <a:noFill/>
            <a:miter lim="800000"/>
            <a:headEnd/>
            <a:tailEnd/>
          </a:ln>
        </p:spPr>
      </p:pic>
      <p:sp>
        <p:nvSpPr>
          <p:cNvPr id="28" name="TextBox 27"/>
          <p:cNvSpPr txBox="1"/>
          <p:nvPr/>
        </p:nvSpPr>
        <p:spPr>
          <a:xfrm>
            <a:off x="250825" y="2420938"/>
            <a:ext cx="1055688" cy="646112"/>
          </a:xfrm>
          <a:prstGeom prst="rect">
            <a:avLst/>
          </a:prstGeom>
          <a:noFill/>
          <a:ln>
            <a:solidFill>
              <a:schemeClr val="tx1"/>
            </a:solidFill>
          </a:ln>
        </p:spPr>
        <p:txBody>
          <a:bodyPr wrap="none">
            <a:spAutoFit/>
          </a:bodyPr>
          <a:lstStyle/>
          <a:p>
            <a:pPr>
              <a:defRPr/>
            </a:pPr>
            <a:r>
              <a:rPr lang="en-GB" b="1" dirty="0">
                <a:latin typeface="+mn-lt"/>
              </a:rPr>
              <a:t>Ali Abdul</a:t>
            </a:r>
          </a:p>
          <a:p>
            <a:pPr>
              <a:defRPr/>
            </a:pPr>
            <a:endParaRPr lang="en-GB" b="1" dirty="0">
              <a:latin typeface="+mn-lt"/>
            </a:endParaRPr>
          </a:p>
        </p:txBody>
      </p:sp>
      <p:sp>
        <p:nvSpPr>
          <p:cNvPr id="29" name="TextBox 28"/>
          <p:cNvSpPr txBox="1"/>
          <p:nvPr/>
        </p:nvSpPr>
        <p:spPr>
          <a:xfrm>
            <a:off x="1476375" y="2420938"/>
            <a:ext cx="1079500" cy="646112"/>
          </a:xfrm>
          <a:prstGeom prst="rect">
            <a:avLst/>
          </a:prstGeom>
          <a:noFill/>
          <a:ln>
            <a:solidFill>
              <a:schemeClr val="tx1"/>
            </a:solidFill>
          </a:ln>
        </p:spPr>
        <p:txBody>
          <a:bodyPr>
            <a:spAutoFit/>
          </a:bodyPr>
          <a:lstStyle/>
          <a:p>
            <a:pPr>
              <a:defRPr/>
            </a:pPr>
            <a:r>
              <a:rPr lang="en-GB" b="1" dirty="0">
                <a:latin typeface="+mn-lt"/>
              </a:rPr>
              <a:t>Patrick Murphy</a:t>
            </a:r>
          </a:p>
        </p:txBody>
      </p:sp>
      <p:sp>
        <p:nvSpPr>
          <p:cNvPr id="30" name="TextBox 29"/>
          <p:cNvSpPr txBox="1"/>
          <p:nvPr/>
        </p:nvSpPr>
        <p:spPr>
          <a:xfrm>
            <a:off x="2700338" y="2420938"/>
            <a:ext cx="1079500" cy="646112"/>
          </a:xfrm>
          <a:prstGeom prst="rect">
            <a:avLst/>
          </a:prstGeom>
          <a:noFill/>
          <a:ln>
            <a:solidFill>
              <a:schemeClr val="tx1"/>
            </a:solidFill>
          </a:ln>
        </p:spPr>
        <p:txBody>
          <a:bodyPr>
            <a:spAutoFit/>
          </a:bodyPr>
          <a:lstStyle/>
          <a:p>
            <a:pPr>
              <a:defRPr/>
            </a:pPr>
            <a:r>
              <a:rPr lang="en-GB" b="1" dirty="0">
                <a:latin typeface="+mn-lt"/>
              </a:rPr>
              <a:t>Jamie Small</a:t>
            </a:r>
          </a:p>
        </p:txBody>
      </p:sp>
      <p:sp>
        <p:nvSpPr>
          <p:cNvPr id="31" name="TextBox 30"/>
          <p:cNvSpPr txBox="1"/>
          <p:nvPr/>
        </p:nvSpPr>
        <p:spPr>
          <a:xfrm>
            <a:off x="3924300" y="2420938"/>
            <a:ext cx="1079500" cy="646112"/>
          </a:xfrm>
          <a:prstGeom prst="rect">
            <a:avLst/>
          </a:prstGeom>
          <a:noFill/>
          <a:ln>
            <a:solidFill>
              <a:schemeClr val="tx1"/>
            </a:solidFill>
          </a:ln>
        </p:spPr>
        <p:txBody>
          <a:bodyPr>
            <a:spAutoFit/>
          </a:bodyPr>
          <a:lstStyle/>
          <a:p>
            <a:pPr>
              <a:defRPr/>
            </a:pPr>
            <a:r>
              <a:rPr lang="en-GB" b="1" dirty="0">
                <a:latin typeface="+mn-lt"/>
              </a:rPr>
              <a:t>David Campbell</a:t>
            </a:r>
          </a:p>
        </p:txBody>
      </p:sp>
      <p:sp>
        <p:nvSpPr>
          <p:cNvPr id="32" name="TextBox 31"/>
          <p:cNvSpPr txBox="1"/>
          <p:nvPr/>
        </p:nvSpPr>
        <p:spPr>
          <a:xfrm>
            <a:off x="5148263" y="2420938"/>
            <a:ext cx="1079500" cy="646112"/>
          </a:xfrm>
          <a:prstGeom prst="rect">
            <a:avLst/>
          </a:prstGeom>
          <a:noFill/>
          <a:ln>
            <a:solidFill>
              <a:schemeClr val="tx1"/>
            </a:solidFill>
          </a:ln>
        </p:spPr>
        <p:txBody>
          <a:bodyPr>
            <a:spAutoFit/>
          </a:bodyPr>
          <a:lstStyle/>
          <a:p>
            <a:pPr>
              <a:defRPr/>
            </a:pPr>
            <a:r>
              <a:rPr lang="en-GB" b="1" dirty="0">
                <a:latin typeface="+mn-lt"/>
              </a:rPr>
              <a:t>Adriana </a:t>
            </a:r>
            <a:r>
              <a:rPr lang="en-GB" b="1" dirty="0" err="1">
                <a:latin typeface="+mn-lt"/>
              </a:rPr>
              <a:t>Carboni</a:t>
            </a:r>
            <a:endParaRPr lang="en-GB" b="1" dirty="0">
              <a:latin typeface="+mn-lt"/>
            </a:endParaRPr>
          </a:p>
        </p:txBody>
      </p:sp>
      <p:sp>
        <p:nvSpPr>
          <p:cNvPr id="33" name="TextBox 32"/>
          <p:cNvSpPr txBox="1"/>
          <p:nvPr/>
        </p:nvSpPr>
        <p:spPr>
          <a:xfrm>
            <a:off x="6372225" y="2420938"/>
            <a:ext cx="1079500" cy="646112"/>
          </a:xfrm>
          <a:prstGeom prst="rect">
            <a:avLst/>
          </a:prstGeom>
          <a:noFill/>
          <a:ln>
            <a:solidFill>
              <a:schemeClr val="tx1"/>
            </a:solidFill>
          </a:ln>
        </p:spPr>
        <p:txBody>
          <a:bodyPr>
            <a:spAutoFit/>
          </a:bodyPr>
          <a:lstStyle/>
          <a:p>
            <a:pPr>
              <a:defRPr/>
            </a:pPr>
            <a:r>
              <a:rPr lang="en-GB" b="1" dirty="0">
                <a:latin typeface="+mn-lt"/>
              </a:rPr>
              <a:t>Hannah Mann</a:t>
            </a:r>
          </a:p>
        </p:txBody>
      </p:sp>
      <p:sp>
        <p:nvSpPr>
          <p:cNvPr id="34" name="TextBox 33"/>
          <p:cNvSpPr txBox="1"/>
          <p:nvPr/>
        </p:nvSpPr>
        <p:spPr>
          <a:xfrm>
            <a:off x="7596188" y="2420938"/>
            <a:ext cx="1008062" cy="646112"/>
          </a:xfrm>
          <a:prstGeom prst="rect">
            <a:avLst/>
          </a:prstGeom>
          <a:noFill/>
          <a:ln>
            <a:solidFill>
              <a:schemeClr val="tx1"/>
            </a:solidFill>
          </a:ln>
        </p:spPr>
        <p:txBody>
          <a:bodyPr>
            <a:spAutoFit/>
          </a:bodyPr>
          <a:lstStyle/>
          <a:p>
            <a:pPr>
              <a:defRPr/>
            </a:pPr>
            <a:r>
              <a:rPr lang="en-GB" b="1" dirty="0" err="1" smtClean="0">
                <a:latin typeface="+mn-lt"/>
              </a:rPr>
              <a:t>Delro</a:t>
            </a:r>
            <a:r>
              <a:rPr lang="en-GB" b="1" dirty="0" err="1" smtClean="0"/>
              <a:t>y</a:t>
            </a:r>
            <a:endParaRPr lang="en-GB" b="1" dirty="0">
              <a:latin typeface="+mn-lt"/>
            </a:endParaRPr>
          </a:p>
          <a:p>
            <a:pPr>
              <a:defRPr/>
            </a:pPr>
            <a:r>
              <a:rPr lang="en-GB" b="1" dirty="0">
                <a:latin typeface="+mn-lt"/>
              </a:rPr>
              <a:t>Bailey</a:t>
            </a:r>
          </a:p>
        </p:txBody>
      </p:sp>
      <p:cxnSp>
        <p:nvCxnSpPr>
          <p:cNvPr id="35" name="Straight Arrow Connector 34"/>
          <p:cNvCxnSpPr/>
          <p:nvPr/>
        </p:nvCxnSpPr>
        <p:spPr>
          <a:xfrm rot="5400000">
            <a:off x="574675" y="3249613"/>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8002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097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24815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79216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76910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545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1" name="TextBox 11"/>
          <p:cNvSpPr txBox="1">
            <a:spLocks noChangeArrowheads="1"/>
          </p:cNvSpPr>
          <p:nvPr/>
        </p:nvSpPr>
        <p:spPr bwMode="auto">
          <a:xfrm>
            <a:off x="395288" y="4724400"/>
            <a:ext cx="936625"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Hetero-sexual </a:t>
            </a:r>
          </a:p>
        </p:txBody>
      </p:sp>
      <p:sp>
        <p:nvSpPr>
          <p:cNvPr id="9242" name="TextBox 11"/>
          <p:cNvSpPr txBox="1">
            <a:spLocks noChangeArrowheads="1"/>
          </p:cNvSpPr>
          <p:nvPr/>
        </p:nvSpPr>
        <p:spPr bwMode="auto">
          <a:xfrm>
            <a:off x="1547813" y="4724400"/>
            <a:ext cx="1008062"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Gay</a:t>
            </a:r>
          </a:p>
          <a:p>
            <a:endParaRPr lang="en-GB" sz="1600">
              <a:solidFill>
                <a:schemeClr val="bg1"/>
              </a:solidFill>
              <a:cs typeface="Arial" charset="0"/>
            </a:endParaRPr>
          </a:p>
        </p:txBody>
      </p:sp>
      <p:sp>
        <p:nvSpPr>
          <p:cNvPr id="9243" name="TextBox 11"/>
          <p:cNvSpPr txBox="1">
            <a:spLocks noChangeArrowheads="1"/>
          </p:cNvSpPr>
          <p:nvPr/>
        </p:nvSpPr>
        <p:spPr bwMode="auto">
          <a:xfrm>
            <a:off x="2700338" y="4724400"/>
            <a:ext cx="1079500"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Lesbian</a:t>
            </a:r>
          </a:p>
          <a:p>
            <a:endParaRPr lang="en-GB" sz="1600">
              <a:solidFill>
                <a:schemeClr val="bg1"/>
              </a:solidFill>
              <a:cs typeface="Arial" charset="0"/>
            </a:endParaRPr>
          </a:p>
        </p:txBody>
      </p:sp>
      <p:sp>
        <p:nvSpPr>
          <p:cNvPr id="9244" name="TextBox 11"/>
          <p:cNvSpPr txBox="1">
            <a:spLocks noChangeArrowheads="1"/>
          </p:cNvSpPr>
          <p:nvPr/>
        </p:nvSpPr>
        <p:spPr bwMode="auto">
          <a:xfrm>
            <a:off x="3924300" y="4724400"/>
            <a:ext cx="1079500"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Hetero-sexual</a:t>
            </a:r>
          </a:p>
        </p:txBody>
      </p:sp>
      <p:sp>
        <p:nvSpPr>
          <p:cNvPr id="9245" name="TextBox 11"/>
          <p:cNvSpPr txBox="1">
            <a:spLocks noChangeArrowheads="1"/>
          </p:cNvSpPr>
          <p:nvPr/>
        </p:nvSpPr>
        <p:spPr bwMode="auto">
          <a:xfrm>
            <a:off x="5148263" y="4724400"/>
            <a:ext cx="1152525"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Hetero-sexual</a:t>
            </a:r>
          </a:p>
        </p:txBody>
      </p:sp>
      <p:sp>
        <p:nvSpPr>
          <p:cNvPr id="9246" name="TextBox 11"/>
          <p:cNvSpPr txBox="1">
            <a:spLocks noChangeArrowheads="1"/>
          </p:cNvSpPr>
          <p:nvPr/>
        </p:nvSpPr>
        <p:spPr bwMode="auto">
          <a:xfrm>
            <a:off x="7742238" y="4727575"/>
            <a:ext cx="1077912"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Hetero-sexual</a:t>
            </a:r>
          </a:p>
        </p:txBody>
      </p:sp>
      <p:sp>
        <p:nvSpPr>
          <p:cNvPr id="9247" name="TextBox 11"/>
          <p:cNvSpPr txBox="1">
            <a:spLocks noChangeArrowheads="1"/>
          </p:cNvSpPr>
          <p:nvPr/>
        </p:nvSpPr>
        <p:spPr bwMode="auto">
          <a:xfrm>
            <a:off x="6443663" y="4727575"/>
            <a:ext cx="1152525" cy="584200"/>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Hetero-sexual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10243" name="Content Placeholder 2"/>
          <p:cNvSpPr>
            <a:spLocks noGrp="1"/>
          </p:cNvSpPr>
          <p:nvPr>
            <p:ph idx="4294967295"/>
          </p:nvPr>
        </p:nvSpPr>
        <p:spPr/>
        <p:txBody>
          <a:bodyPr/>
          <a:lstStyle/>
          <a:p>
            <a:pPr eaLnBrk="1" hangingPunct="1">
              <a:buFont typeface="Arial" charset="0"/>
              <a:buNone/>
            </a:pPr>
            <a:r>
              <a:rPr lang="en-GB" b="1" smtClean="0">
                <a:latin typeface="Arial" charset="0"/>
                <a:cs typeface="Arial" charset="0"/>
              </a:rPr>
              <a:t>Fire one now so you have two remaining</a:t>
            </a:r>
          </a:p>
          <a:p>
            <a:pPr eaLnBrk="1" hangingPunct="1">
              <a:buFont typeface="Arial" charset="0"/>
              <a:buNone/>
            </a:pPr>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pic>
        <p:nvPicPr>
          <p:cNvPr id="10244" name="Picture 27"/>
          <p:cNvPicPr>
            <a:picLocks noChangeAspect="1" noChangeArrowheads="1"/>
          </p:cNvPicPr>
          <p:nvPr/>
        </p:nvPicPr>
        <p:blipFill>
          <a:blip r:embed="rId2" cstate="print"/>
          <a:srcRect l="10518" t="3125" r="18839" b="3123"/>
          <a:stretch>
            <a:fillRect/>
          </a:stretch>
        </p:blipFill>
        <p:spPr bwMode="auto">
          <a:xfrm>
            <a:off x="1476375" y="3500438"/>
            <a:ext cx="1081088" cy="2160587"/>
          </a:xfrm>
          <a:prstGeom prst="rect">
            <a:avLst/>
          </a:prstGeom>
          <a:noFill/>
          <a:ln w="9525">
            <a:noFill/>
            <a:miter lim="800000"/>
            <a:headEnd/>
            <a:tailEnd/>
          </a:ln>
        </p:spPr>
      </p:pic>
      <p:pic>
        <p:nvPicPr>
          <p:cNvPr id="10245" name="Picture 28"/>
          <p:cNvPicPr>
            <a:picLocks noChangeAspect="1" noChangeArrowheads="1"/>
          </p:cNvPicPr>
          <p:nvPr/>
        </p:nvPicPr>
        <p:blipFill>
          <a:blip r:embed="rId3" cstate="print"/>
          <a:srcRect l="9821" r="6696"/>
          <a:stretch>
            <a:fillRect/>
          </a:stretch>
        </p:blipFill>
        <p:spPr bwMode="auto">
          <a:xfrm>
            <a:off x="2700338" y="3538538"/>
            <a:ext cx="1143000" cy="2051050"/>
          </a:xfrm>
          <a:prstGeom prst="rect">
            <a:avLst/>
          </a:prstGeom>
          <a:noFill/>
          <a:ln w="9525">
            <a:noFill/>
            <a:miter lim="800000"/>
            <a:headEnd/>
            <a:tailEnd/>
          </a:ln>
        </p:spPr>
      </p:pic>
      <p:pic>
        <p:nvPicPr>
          <p:cNvPr id="10246" name="Picture 29"/>
          <p:cNvPicPr>
            <a:picLocks noChangeAspect="1" noChangeArrowheads="1"/>
          </p:cNvPicPr>
          <p:nvPr/>
        </p:nvPicPr>
        <p:blipFill>
          <a:blip r:embed="rId4" cstate="print"/>
          <a:srcRect l="11250"/>
          <a:stretch>
            <a:fillRect/>
          </a:stretch>
        </p:blipFill>
        <p:spPr bwMode="auto">
          <a:xfrm>
            <a:off x="3924300" y="3644900"/>
            <a:ext cx="1150938" cy="1944688"/>
          </a:xfrm>
          <a:prstGeom prst="rect">
            <a:avLst/>
          </a:prstGeom>
          <a:noFill/>
          <a:ln w="9525">
            <a:noFill/>
            <a:miter lim="800000"/>
            <a:headEnd/>
            <a:tailEnd/>
          </a:ln>
        </p:spPr>
      </p:pic>
      <p:pic>
        <p:nvPicPr>
          <p:cNvPr id="10247" name="Picture 30"/>
          <p:cNvPicPr>
            <a:picLocks noChangeAspect="1" noChangeArrowheads="1"/>
          </p:cNvPicPr>
          <p:nvPr/>
        </p:nvPicPr>
        <p:blipFill>
          <a:blip r:embed="rId5" cstate="print"/>
          <a:srcRect l="6239"/>
          <a:stretch>
            <a:fillRect/>
          </a:stretch>
        </p:blipFill>
        <p:spPr bwMode="auto">
          <a:xfrm>
            <a:off x="5218113" y="3789363"/>
            <a:ext cx="1082675" cy="1800225"/>
          </a:xfrm>
          <a:prstGeom prst="rect">
            <a:avLst/>
          </a:prstGeom>
          <a:noFill/>
          <a:ln w="9525">
            <a:noFill/>
            <a:miter lim="800000"/>
            <a:headEnd/>
            <a:tailEnd/>
          </a:ln>
        </p:spPr>
      </p:pic>
      <p:pic>
        <p:nvPicPr>
          <p:cNvPr id="10248" name="Picture 26"/>
          <p:cNvPicPr>
            <a:picLocks noChangeAspect="1" noChangeArrowheads="1"/>
          </p:cNvPicPr>
          <p:nvPr/>
        </p:nvPicPr>
        <p:blipFill>
          <a:blip r:embed="rId6" cstate="print"/>
          <a:srcRect l="25000"/>
          <a:stretch>
            <a:fillRect/>
          </a:stretch>
        </p:blipFill>
        <p:spPr bwMode="auto">
          <a:xfrm>
            <a:off x="250825" y="3429000"/>
            <a:ext cx="1079500" cy="2149475"/>
          </a:xfrm>
          <a:prstGeom prst="rect">
            <a:avLst/>
          </a:prstGeom>
          <a:noFill/>
          <a:ln w="9525">
            <a:noFill/>
            <a:miter lim="800000"/>
            <a:headEnd/>
            <a:tailEnd/>
          </a:ln>
        </p:spPr>
      </p:pic>
      <p:pic>
        <p:nvPicPr>
          <p:cNvPr id="10249" name="Picture 30"/>
          <p:cNvPicPr>
            <a:picLocks noChangeAspect="1" noChangeArrowheads="1"/>
          </p:cNvPicPr>
          <p:nvPr/>
        </p:nvPicPr>
        <p:blipFill>
          <a:blip r:embed="rId7" cstate="print"/>
          <a:srcRect l="33075"/>
          <a:stretch>
            <a:fillRect/>
          </a:stretch>
        </p:blipFill>
        <p:spPr bwMode="auto">
          <a:xfrm>
            <a:off x="7667625" y="3933825"/>
            <a:ext cx="1117600" cy="1666875"/>
          </a:xfrm>
          <a:prstGeom prst="rect">
            <a:avLst/>
          </a:prstGeom>
          <a:noFill/>
          <a:ln w="9525">
            <a:noFill/>
            <a:miter lim="800000"/>
            <a:headEnd/>
            <a:tailEnd/>
          </a:ln>
        </p:spPr>
      </p:pic>
      <p:pic>
        <p:nvPicPr>
          <p:cNvPr id="10250" name="Picture 31"/>
          <p:cNvPicPr>
            <a:picLocks noChangeAspect="1" noChangeArrowheads="1"/>
          </p:cNvPicPr>
          <p:nvPr/>
        </p:nvPicPr>
        <p:blipFill>
          <a:blip r:embed="rId8" cstate="print"/>
          <a:srcRect l="36620" r="18867"/>
          <a:stretch>
            <a:fillRect/>
          </a:stretch>
        </p:blipFill>
        <p:spPr bwMode="auto">
          <a:xfrm>
            <a:off x="6396038" y="3860800"/>
            <a:ext cx="1152525" cy="1728788"/>
          </a:xfrm>
          <a:prstGeom prst="rect">
            <a:avLst/>
          </a:prstGeom>
          <a:noFill/>
          <a:ln w="9525">
            <a:noFill/>
            <a:miter lim="800000"/>
            <a:headEnd/>
            <a:tailEnd/>
          </a:ln>
        </p:spPr>
      </p:pic>
      <p:sp>
        <p:nvSpPr>
          <p:cNvPr id="27" name="TextBox 26"/>
          <p:cNvSpPr txBox="1"/>
          <p:nvPr/>
        </p:nvSpPr>
        <p:spPr>
          <a:xfrm>
            <a:off x="250825" y="2420938"/>
            <a:ext cx="1055688" cy="646112"/>
          </a:xfrm>
          <a:prstGeom prst="rect">
            <a:avLst/>
          </a:prstGeom>
          <a:noFill/>
          <a:ln>
            <a:solidFill>
              <a:schemeClr val="tx1"/>
            </a:solidFill>
          </a:ln>
        </p:spPr>
        <p:txBody>
          <a:bodyPr wrap="none">
            <a:spAutoFit/>
          </a:bodyPr>
          <a:lstStyle/>
          <a:p>
            <a:pPr>
              <a:defRPr/>
            </a:pPr>
            <a:r>
              <a:rPr lang="en-GB" b="1" dirty="0">
                <a:latin typeface="+mn-lt"/>
              </a:rPr>
              <a:t>Ali Abdul</a:t>
            </a:r>
          </a:p>
          <a:p>
            <a:pPr>
              <a:defRPr/>
            </a:pPr>
            <a:endParaRPr lang="en-GB" b="1" dirty="0">
              <a:latin typeface="+mn-lt"/>
            </a:endParaRPr>
          </a:p>
        </p:txBody>
      </p:sp>
      <p:sp>
        <p:nvSpPr>
          <p:cNvPr id="28" name="TextBox 27"/>
          <p:cNvSpPr txBox="1"/>
          <p:nvPr/>
        </p:nvSpPr>
        <p:spPr>
          <a:xfrm>
            <a:off x="1476375" y="2420938"/>
            <a:ext cx="1079500" cy="646112"/>
          </a:xfrm>
          <a:prstGeom prst="rect">
            <a:avLst/>
          </a:prstGeom>
          <a:noFill/>
          <a:ln>
            <a:solidFill>
              <a:schemeClr val="tx1"/>
            </a:solidFill>
          </a:ln>
        </p:spPr>
        <p:txBody>
          <a:bodyPr>
            <a:spAutoFit/>
          </a:bodyPr>
          <a:lstStyle/>
          <a:p>
            <a:pPr>
              <a:defRPr/>
            </a:pPr>
            <a:r>
              <a:rPr lang="en-GB" b="1" dirty="0">
                <a:latin typeface="+mn-lt"/>
              </a:rPr>
              <a:t>Patrick Murphy</a:t>
            </a:r>
          </a:p>
        </p:txBody>
      </p:sp>
      <p:sp>
        <p:nvSpPr>
          <p:cNvPr id="29" name="TextBox 28"/>
          <p:cNvSpPr txBox="1"/>
          <p:nvPr/>
        </p:nvSpPr>
        <p:spPr>
          <a:xfrm>
            <a:off x="2700338" y="2420938"/>
            <a:ext cx="1079500" cy="646112"/>
          </a:xfrm>
          <a:prstGeom prst="rect">
            <a:avLst/>
          </a:prstGeom>
          <a:noFill/>
          <a:ln>
            <a:solidFill>
              <a:schemeClr val="tx1"/>
            </a:solidFill>
          </a:ln>
        </p:spPr>
        <p:txBody>
          <a:bodyPr>
            <a:spAutoFit/>
          </a:bodyPr>
          <a:lstStyle/>
          <a:p>
            <a:pPr>
              <a:defRPr/>
            </a:pPr>
            <a:r>
              <a:rPr lang="en-GB" b="1" dirty="0">
                <a:latin typeface="+mn-lt"/>
              </a:rPr>
              <a:t>Jamie Small</a:t>
            </a:r>
          </a:p>
        </p:txBody>
      </p:sp>
      <p:sp>
        <p:nvSpPr>
          <p:cNvPr id="30" name="TextBox 29"/>
          <p:cNvSpPr txBox="1"/>
          <p:nvPr/>
        </p:nvSpPr>
        <p:spPr>
          <a:xfrm>
            <a:off x="3924300" y="2420938"/>
            <a:ext cx="1079500" cy="646112"/>
          </a:xfrm>
          <a:prstGeom prst="rect">
            <a:avLst/>
          </a:prstGeom>
          <a:noFill/>
          <a:ln>
            <a:solidFill>
              <a:schemeClr val="tx1"/>
            </a:solidFill>
          </a:ln>
        </p:spPr>
        <p:txBody>
          <a:bodyPr>
            <a:spAutoFit/>
          </a:bodyPr>
          <a:lstStyle/>
          <a:p>
            <a:pPr>
              <a:defRPr/>
            </a:pPr>
            <a:r>
              <a:rPr lang="en-GB" b="1" dirty="0">
                <a:latin typeface="+mn-lt"/>
              </a:rPr>
              <a:t>David Campbell</a:t>
            </a:r>
          </a:p>
        </p:txBody>
      </p:sp>
      <p:sp>
        <p:nvSpPr>
          <p:cNvPr id="32" name="TextBox 31"/>
          <p:cNvSpPr txBox="1"/>
          <p:nvPr/>
        </p:nvSpPr>
        <p:spPr>
          <a:xfrm>
            <a:off x="5148263" y="2420938"/>
            <a:ext cx="1079500" cy="646112"/>
          </a:xfrm>
          <a:prstGeom prst="rect">
            <a:avLst/>
          </a:prstGeom>
          <a:noFill/>
          <a:ln>
            <a:solidFill>
              <a:schemeClr val="tx1"/>
            </a:solidFill>
          </a:ln>
        </p:spPr>
        <p:txBody>
          <a:bodyPr>
            <a:spAutoFit/>
          </a:bodyPr>
          <a:lstStyle/>
          <a:p>
            <a:pPr>
              <a:defRPr/>
            </a:pPr>
            <a:r>
              <a:rPr lang="en-GB" b="1" dirty="0">
                <a:latin typeface="+mn-lt"/>
              </a:rPr>
              <a:t>Adriana </a:t>
            </a:r>
            <a:r>
              <a:rPr lang="en-GB" b="1" dirty="0" err="1">
                <a:latin typeface="+mn-lt"/>
              </a:rPr>
              <a:t>Carboni</a:t>
            </a:r>
            <a:endParaRPr lang="en-GB" b="1" dirty="0">
              <a:latin typeface="+mn-lt"/>
            </a:endParaRPr>
          </a:p>
        </p:txBody>
      </p:sp>
      <p:sp>
        <p:nvSpPr>
          <p:cNvPr id="33" name="TextBox 32"/>
          <p:cNvSpPr txBox="1"/>
          <p:nvPr/>
        </p:nvSpPr>
        <p:spPr>
          <a:xfrm>
            <a:off x="6372225" y="2420938"/>
            <a:ext cx="1079500" cy="646112"/>
          </a:xfrm>
          <a:prstGeom prst="rect">
            <a:avLst/>
          </a:prstGeom>
          <a:noFill/>
          <a:ln>
            <a:solidFill>
              <a:schemeClr val="tx1"/>
            </a:solidFill>
          </a:ln>
        </p:spPr>
        <p:txBody>
          <a:bodyPr>
            <a:spAutoFit/>
          </a:bodyPr>
          <a:lstStyle/>
          <a:p>
            <a:pPr>
              <a:defRPr/>
            </a:pPr>
            <a:r>
              <a:rPr lang="en-GB" b="1" dirty="0">
                <a:latin typeface="+mn-lt"/>
              </a:rPr>
              <a:t>Hannah Mann</a:t>
            </a:r>
          </a:p>
        </p:txBody>
      </p:sp>
      <p:sp>
        <p:nvSpPr>
          <p:cNvPr id="34" name="TextBox 33"/>
          <p:cNvSpPr txBox="1"/>
          <p:nvPr/>
        </p:nvSpPr>
        <p:spPr>
          <a:xfrm>
            <a:off x="7596188" y="2420938"/>
            <a:ext cx="1008062" cy="646112"/>
          </a:xfrm>
          <a:prstGeom prst="rect">
            <a:avLst/>
          </a:prstGeom>
          <a:noFill/>
          <a:ln>
            <a:solidFill>
              <a:schemeClr val="tx1"/>
            </a:solidFill>
          </a:ln>
        </p:spPr>
        <p:txBody>
          <a:bodyPr>
            <a:spAutoFit/>
          </a:bodyPr>
          <a:lstStyle/>
          <a:p>
            <a:pPr>
              <a:defRPr/>
            </a:pPr>
            <a:r>
              <a:rPr lang="en-GB" b="1" dirty="0" err="1">
                <a:latin typeface="+mn-lt"/>
              </a:rPr>
              <a:t>Delroy</a:t>
            </a:r>
            <a:endParaRPr lang="en-GB" b="1" dirty="0">
              <a:latin typeface="+mn-lt"/>
            </a:endParaRPr>
          </a:p>
          <a:p>
            <a:pPr>
              <a:defRPr/>
            </a:pPr>
            <a:r>
              <a:rPr lang="en-GB" b="1" dirty="0">
                <a:latin typeface="+mn-lt"/>
              </a:rPr>
              <a:t>Bailey</a:t>
            </a:r>
          </a:p>
        </p:txBody>
      </p:sp>
      <p:cxnSp>
        <p:nvCxnSpPr>
          <p:cNvPr id="35" name="Straight Arrow Connector 34"/>
          <p:cNvCxnSpPr/>
          <p:nvPr/>
        </p:nvCxnSpPr>
        <p:spPr>
          <a:xfrm rot="5400000">
            <a:off x="574675" y="3249613"/>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8002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097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24815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79216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76910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545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11"/>
          <p:cNvSpPr txBox="1">
            <a:spLocks noChangeArrowheads="1"/>
          </p:cNvSpPr>
          <p:nvPr/>
        </p:nvSpPr>
        <p:spPr bwMode="auto">
          <a:xfrm>
            <a:off x="250825" y="4724400"/>
            <a:ext cx="1225550"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fit but wears glasses</a:t>
            </a:r>
          </a:p>
        </p:txBody>
      </p:sp>
      <p:sp>
        <p:nvSpPr>
          <p:cNvPr id="10266" name="TextBox 11"/>
          <p:cNvSpPr txBox="1">
            <a:spLocks noChangeArrowheads="1"/>
          </p:cNvSpPr>
          <p:nvPr/>
        </p:nvSpPr>
        <p:spPr bwMode="auto">
          <a:xfrm>
            <a:off x="1476375" y="4724400"/>
            <a:ext cx="1223963"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and mentally fit</a:t>
            </a:r>
          </a:p>
          <a:p>
            <a:endParaRPr lang="en-GB" sz="1600">
              <a:solidFill>
                <a:schemeClr val="bg1"/>
              </a:solidFill>
              <a:cs typeface="Arial" charset="0"/>
            </a:endParaRPr>
          </a:p>
        </p:txBody>
      </p:sp>
      <p:sp>
        <p:nvSpPr>
          <p:cNvPr id="10267" name="TextBox 11"/>
          <p:cNvSpPr txBox="1">
            <a:spLocks noChangeArrowheads="1"/>
          </p:cNvSpPr>
          <p:nvPr/>
        </p:nvSpPr>
        <p:spPr bwMode="auto">
          <a:xfrm>
            <a:off x="2700338" y="4724400"/>
            <a:ext cx="1223962"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fit and mentally fit</a:t>
            </a:r>
          </a:p>
          <a:p>
            <a:endParaRPr lang="en-GB" sz="1600">
              <a:solidFill>
                <a:schemeClr val="bg1"/>
              </a:solidFill>
              <a:cs typeface="Arial" charset="0"/>
            </a:endParaRPr>
          </a:p>
        </p:txBody>
      </p:sp>
      <p:sp>
        <p:nvSpPr>
          <p:cNvPr id="10268" name="TextBox 11"/>
          <p:cNvSpPr txBox="1">
            <a:spLocks noChangeArrowheads="1"/>
          </p:cNvSpPr>
          <p:nvPr/>
        </p:nvSpPr>
        <p:spPr bwMode="auto">
          <a:xfrm>
            <a:off x="3924300" y="4724400"/>
            <a:ext cx="1223963"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disabled, mentally fit</a:t>
            </a:r>
          </a:p>
          <a:p>
            <a:endParaRPr lang="en-GB" sz="1600">
              <a:solidFill>
                <a:schemeClr val="bg1"/>
              </a:solidFill>
              <a:cs typeface="Arial" charset="0"/>
            </a:endParaRPr>
          </a:p>
        </p:txBody>
      </p:sp>
      <p:sp>
        <p:nvSpPr>
          <p:cNvPr id="10269" name="TextBox 11"/>
          <p:cNvSpPr txBox="1">
            <a:spLocks noChangeArrowheads="1"/>
          </p:cNvSpPr>
          <p:nvPr/>
        </p:nvSpPr>
        <p:spPr bwMode="auto">
          <a:xfrm>
            <a:off x="5148263" y="4724400"/>
            <a:ext cx="1223962"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and mentally fit</a:t>
            </a:r>
          </a:p>
          <a:p>
            <a:endParaRPr lang="en-GB" sz="1600">
              <a:solidFill>
                <a:schemeClr val="bg1"/>
              </a:solidFill>
              <a:cs typeface="Arial" charset="0"/>
            </a:endParaRPr>
          </a:p>
        </p:txBody>
      </p:sp>
      <p:sp>
        <p:nvSpPr>
          <p:cNvPr id="10270" name="TextBox 11"/>
          <p:cNvSpPr txBox="1">
            <a:spLocks noChangeArrowheads="1"/>
          </p:cNvSpPr>
          <p:nvPr/>
        </p:nvSpPr>
        <p:spPr bwMode="auto">
          <a:xfrm>
            <a:off x="7597775" y="4727575"/>
            <a:ext cx="1222375" cy="1077913"/>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Physically fit but suffers anxiety</a:t>
            </a:r>
          </a:p>
        </p:txBody>
      </p:sp>
      <p:sp>
        <p:nvSpPr>
          <p:cNvPr id="10271" name="TextBox 11"/>
          <p:cNvSpPr txBox="1">
            <a:spLocks noChangeArrowheads="1"/>
          </p:cNvSpPr>
          <p:nvPr/>
        </p:nvSpPr>
        <p:spPr bwMode="auto">
          <a:xfrm>
            <a:off x="6372225" y="4727575"/>
            <a:ext cx="1222375" cy="1076325"/>
          </a:xfrm>
          <a:prstGeom prst="rect">
            <a:avLst/>
          </a:prstGeom>
          <a:solidFill>
            <a:srgbClr val="92D050"/>
          </a:solidFill>
          <a:ln w="9525">
            <a:noFill/>
            <a:miter lim="800000"/>
            <a:headEnd/>
            <a:tailEnd/>
          </a:ln>
        </p:spPr>
        <p:txBody>
          <a:bodyPr>
            <a:spAutoFit/>
          </a:bodyPr>
          <a:lstStyle/>
          <a:p>
            <a:r>
              <a:rPr lang="en-GB" sz="1600">
                <a:solidFill>
                  <a:schemeClr val="bg1"/>
                </a:solidFill>
                <a:cs typeface="Arial" charset="0"/>
              </a:rPr>
              <a:t>Pregnant, physically &amp; mentally fit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GB" smtClean="0">
                <a:latin typeface="Arial" charset="0"/>
                <a:cs typeface="Arial" charset="0"/>
              </a:rPr>
              <a:t>Choose your apprentice</a:t>
            </a:r>
          </a:p>
        </p:txBody>
      </p:sp>
      <p:sp>
        <p:nvSpPr>
          <p:cNvPr id="11267" name="Content Placeholder 2"/>
          <p:cNvSpPr>
            <a:spLocks noGrp="1"/>
          </p:cNvSpPr>
          <p:nvPr>
            <p:ph idx="4294967295"/>
          </p:nvPr>
        </p:nvSpPr>
        <p:spPr/>
        <p:txBody>
          <a:bodyPr/>
          <a:lstStyle/>
          <a:p>
            <a:pPr eaLnBrk="1" hangingPunct="1">
              <a:buFont typeface="Arial" charset="0"/>
              <a:buNone/>
            </a:pPr>
            <a:r>
              <a:rPr lang="en-GB" b="1" smtClean="0">
                <a:latin typeface="Arial" charset="0"/>
                <a:cs typeface="Arial" charset="0"/>
              </a:rPr>
              <a:t>Fire one now so you have one remaining</a:t>
            </a:r>
          </a:p>
          <a:p>
            <a:pPr eaLnBrk="1" hangingPunct="1">
              <a:buFont typeface="Arial" charset="0"/>
              <a:buNone/>
            </a:pPr>
            <a:endParaRPr lang="en-GB" b="1" smtClean="0">
              <a:latin typeface="Arial" charset="0"/>
              <a:cs typeface="Arial" charset="0"/>
            </a:endParaRPr>
          </a:p>
        </p:txBody>
      </p:sp>
      <p:pic>
        <p:nvPicPr>
          <p:cNvPr id="11268" name="Picture 27"/>
          <p:cNvPicPr>
            <a:picLocks noChangeAspect="1" noChangeArrowheads="1"/>
          </p:cNvPicPr>
          <p:nvPr/>
        </p:nvPicPr>
        <p:blipFill>
          <a:blip r:embed="rId2">
            <a:extLst>
              <a:ext uri="{28A0092B-C50C-407E-A947-70E740481C1C}">
                <a14:useLocalDpi xmlns:a14="http://schemas.microsoft.com/office/drawing/2010/main" val="0"/>
              </a:ext>
            </a:extLst>
          </a:blip>
          <a:srcRect l="10518" t="3125" r="18839" b="3123"/>
          <a:stretch>
            <a:fillRect/>
          </a:stretch>
        </p:blipFill>
        <p:spPr bwMode="auto">
          <a:xfrm>
            <a:off x="1476375" y="3500438"/>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8"/>
          <p:cNvPicPr>
            <a:picLocks noChangeAspect="1" noChangeArrowheads="1"/>
          </p:cNvPicPr>
          <p:nvPr/>
        </p:nvPicPr>
        <p:blipFill>
          <a:blip r:embed="rId3">
            <a:extLst>
              <a:ext uri="{28A0092B-C50C-407E-A947-70E740481C1C}">
                <a14:useLocalDpi xmlns:a14="http://schemas.microsoft.com/office/drawing/2010/main" val="0"/>
              </a:ext>
            </a:extLst>
          </a:blip>
          <a:srcRect l="9821" r="6696"/>
          <a:stretch>
            <a:fillRect/>
          </a:stretch>
        </p:blipFill>
        <p:spPr bwMode="auto">
          <a:xfrm>
            <a:off x="2700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9"/>
          <p:cNvPicPr>
            <a:picLocks noChangeAspect="1" noChangeArrowheads="1"/>
          </p:cNvPicPr>
          <p:nvPr/>
        </p:nvPicPr>
        <p:blipFill>
          <a:blip r:embed="rId4">
            <a:extLst>
              <a:ext uri="{28A0092B-C50C-407E-A947-70E740481C1C}">
                <a14:useLocalDpi xmlns:a14="http://schemas.microsoft.com/office/drawing/2010/main" val="0"/>
              </a:ext>
            </a:extLst>
          </a:blip>
          <a:srcRect l="11250"/>
          <a:stretch>
            <a:fillRect/>
          </a:stretch>
        </p:blipFill>
        <p:spPr bwMode="auto">
          <a:xfrm>
            <a:off x="3924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0"/>
          <p:cNvPicPr>
            <a:picLocks noChangeAspect="1" noChangeArrowheads="1"/>
          </p:cNvPicPr>
          <p:nvPr/>
        </p:nvPicPr>
        <p:blipFill>
          <a:blip r:embed="rId5">
            <a:extLst>
              <a:ext uri="{28A0092B-C50C-407E-A947-70E740481C1C}">
                <a14:useLocalDpi xmlns:a14="http://schemas.microsoft.com/office/drawing/2010/main" val="0"/>
              </a:ext>
            </a:extLst>
          </a:blip>
          <a:srcRect l="6239"/>
          <a:stretch>
            <a:fillRect/>
          </a:stretch>
        </p:blipFill>
        <p:spPr bwMode="auto">
          <a:xfrm>
            <a:off x="5218113" y="3789363"/>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6"/>
          <p:cNvPicPr>
            <a:picLocks noChangeAspect="1" noChangeArrowheads="1"/>
          </p:cNvPicPr>
          <p:nvPr/>
        </p:nvPicPr>
        <p:blipFill>
          <a:blip r:embed="rId6">
            <a:extLst>
              <a:ext uri="{28A0092B-C50C-407E-A947-70E740481C1C}">
                <a14:useLocalDpi xmlns:a14="http://schemas.microsoft.com/office/drawing/2010/main" val="0"/>
              </a:ext>
            </a:extLst>
          </a:blip>
          <a:srcRect l="25000"/>
          <a:stretch>
            <a:fillRect/>
          </a:stretch>
        </p:blipFill>
        <p:spPr bwMode="auto">
          <a:xfrm>
            <a:off x="250825" y="3429000"/>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0"/>
          <p:cNvPicPr>
            <a:picLocks noChangeAspect="1" noChangeArrowheads="1"/>
          </p:cNvPicPr>
          <p:nvPr/>
        </p:nvPicPr>
        <p:blipFill>
          <a:blip r:embed="rId7">
            <a:extLst>
              <a:ext uri="{28A0092B-C50C-407E-A947-70E740481C1C}">
                <a14:useLocalDpi xmlns:a14="http://schemas.microsoft.com/office/drawing/2010/main" val="0"/>
              </a:ext>
            </a:extLst>
          </a:blip>
          <a:srcRect l="33075"/>
          <a:stretch>
            <a:fillRect/>
          </a:stretch>
        </p:blipFill>
        <p:spPr bwMode="auto">
          <a:xfrm>
            <a:off x="7667625" y="3933825"/>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1"/>
          <p:cNvPicPr>
            <a:picLocks noChangeAspect="1" noChangeArrowheads="1"/>
          </p:cNvPicPr>
          <p:nvPr/>
        </p:nvPicPr>
        <p:blipFill>
          <a:blip r:embed="rId8">
            <a:extLst>
              <a:ext uri="{28A0092B-C50C-407E-A947-70E740481C1C}">
                <a14:useLocalDpi xmlns:a14="http://schemas.microsoft.com/office/drawing/2010/main" val="0"/>
              </a:ext>
            </a:extLst>
          </a:blip>
          <a:srcRect l="36620" r="18867"/>
          <a:stretch>
            <a:fillRect/>
          </a:stretch>
        </p:blipFill>
        <p:spPr bwMode="auto">
          <a:xfrm>
            <a:off x="6396038"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50825" y="2420938"/>
            <a:ext cx="1055688" cy="646112"/>
          </a:xfrm>
          <a:prstGeom prst="rect">
            <a:avLst/>
          </a:prstGeom>
          <a:noFill/>
          <a:ln>
            <a:solidFill>
              <a:schemeClr val="tx1"/>
            </a:solidFill>
          </a:ln>
        </p:spPr>
        <p:txBody>
          <a:bodyPr wrap="none">
            <a:spAutoFit/>
          </a:bodyPr>
          <a:lstStyle/>
          <a:p>
            <a:pPr>
              <a:defRPr/>
            </a:pPr>
            <a:r>
              <a:rPr lang="en-GB" b="1" dirty="0">
                <a:latin typeface="+mn-lt"/>
              </a:rPr>
              <a:t>Ali Abdul</a:t>
            </a:r>
          </a:p>
          <a:p>
            <a:pPr>
              <a:defRPr/>
            </a:pPr>
            <a:endParaRPr lang="en-GB" b="1" dirty="0">
              <a:latin typeface="+mn-lt"/>
            </a:endParaRPr>
          </a:p>
        </p:txBody>
      </p:sp>
      <p:sp>
        <p:nvSpPr>
          <p:cNvPr id="28" name="TextBox 27"/>
          <p:cNvSpPr txBox="1"/>
          <p:nvPr/>
        </p:nvSpPr>
        <p:spPr>
          <a:xfrm>
            <a:off x="1476375" y="2420938"/>
            <a:ext cx="1079500" cy="646112"/>
          </a:xfrm>
          <a:prstGeom prst="rect">
            <a:avLst/>
          </a:prstGeom>
          <a:noFill/>
          <a:ln>
            <a:solidFill>
              <a:schemeClr val="tx1"/>
            </a:solidFill>
          </a:ln>
        </p:spPr>
        <p:txBody>
          <a:bodyPr>
            <a:spAutoFit/>
          </a:bodyPr>
          <a:lstStyle/>
          <a:p>
            <a:pPr>
              <a:defRPr/>
            </a:pPr>
            <a:r>
              <a:rPr lang="en-GB" b="1" dirty="0">
                <a:latin typeface="+mn-lt"/>
              </a:rPr>
              <a:t>Patrick Murphy</a:t>
            </a:r>
          </a:p>
        </p:txBody>
      </p:sp>
      <p:sp>
        <p:nvSpPr>
          <p:cNvPr id="29" name="TextBox 28"/>
          <p:cNvSpPr txBox="1"/>
          <p:nvPr/>
        </p:nvSpPr>
        <p:spPr>
          <a:xfrm>
            <a:off x="2700338" y="2420938"/>
            <a:ext cx="1079500" cy="646112"/>
          </a:xfrm>
          <a:prstGeom prst="rect">
            <a:avLst/>
          </a:prstGeom>
          <a:noFill/>
          <a:ln>
            <a:solidFill>
              <a:schemeClr val="tx1"/>
            </a:solidFill>
          </a:ln>
        </p:spPr>
        <p:txBody>
          <a:bodyPr>
            <a:spAutoFit/>
          </a:bodyPr>
          <a:lstStyle/>
          <a:p>
            <a:pPr>
              <a:defRPr/>
            </a:pPr>
            <a:r>
              <a:rPr lang="en-GB" b="1" dirty="0">
                <a:latin typeface="+mn-lt"/>
              </a:rPr>
              <a:t>Jamie Small</a:t>
            </a:r>
          </a:p>
        </p:txBody>
      </p:sp>
      <p:sp>
        <p:nvSpPr>
          <p:cNvPr id="30" name="TextBox 29"/>
          <p:cNvSpPr txBox="1"/>
          <p:nvPr/>
        </p:nvSpPr>
        <p:spPr>
          <a:xfrm>
            <a:off x="3924300" y="2420938"/>
            <a:ext cx="1079500" cy="646112"/>
          </a:xfrm>
          <a:prstGeom prst="rect">
            <a:avLst/>
          </a:prstGeom>
          <a:noFill/>
          <a:ln>
            <a:solidFill>
              <a:schemeClr val="tx1"/>
            </a:solidFill>
          </a:ln>
        </p:spPr>
        <p:txBody>
          <a:bodyPr>
            <a:spAutoFit/>
          </a:bodyPr>
          <a:lstStyle/>
          <a:p>
            <a:pPr>
              <a:defRPr/>
            </a:pPr>
            <a:r>
              <a:rPr lang="en-GB" b="1" dirty="0">
                <a:latin typeface="+mn-lt"/>
              </a:rPr>
              <a:t>David Campbell</a:t>
            </a:r>
          </a:p>
        </p:txBody>
      </p:sp>
      <p:sp>
        <p:nvSpPr>
          <p:cNvPr id="32" name="TextBox 31"/>
          <p:cNvSpPr txBox="1"/>
          <p:nvPr/>
        </p:nvSpPr>
        <p:spPr>
          <a:xfrm>
            <a:off x="5148263" y="2420938"/>
            <a:ext cx="1079500" cy="646112"/>
          </a:xfrm>
          <a:prstGeom prst="rect">
            <a:avLst/>
          </a:prstGeom>
          <a:noFill/>
          <a:ln>
            <a:solidFill>
              <a:schemeClr val="tx1"/>
            </a:solidFill>
          </a:ln>
        </p:spPr>
        <p:txBody>
          <a:bodyPr>
            <a:spAutoFit/>
          </a:bodyPr>
          <a:lstStyle/>
          <a:p>
            <a:pPr>
              <a:defRPr/>
            </a:pPr>
            <a:r>
              <a:rPr lang="en-GB" b="1" dirty="0">
                <a:latin typeface="+mn-lt"/>
              </a:rPr>
              <a:t>Adriana </a:t>
            </a:r>
            <a:r>
              <a:rPr lang="en-GB" b="1" dirty="0" err="1">
                <a:latin typeface="+mn-lt"/>
              </a:rPr>
              <a:t>Carboni</a:t>
            </a:r>
            <a:endParaRPr lang="en-GB" b="1" dirty="0">
              <a:latin typeface="+mn-lt"/>
            </a:endParaRPr>
          </a:p>
        </p:txBody>
      </p:sp>
      <p:sp>
        <p:nvSpPr>
          <p:cNvPr id="33" name="TextBox 32"/>
          <p:cNvSpPr txBox="1"/>
          <p:nvPr/>
        </p:nvSpPr>
        <p:spPr>
          <a:xfrm>
            <a:off x="6372225" y="2420938"/>
            <a:ext cx="1079500" cy="646112"/>
          </a:xfrm>
          <a:prstGeom prst="rect">
            <a:avLst/>
          </a:prstGeom>
          <a:noFill/>
          <a:ln>
            <a:solidFill>
              <a:schemeClr val="tx1"/>
            </a:solidFill>
          </a:ln>
        </p:spPr>
        <p:txBody>
          <a:bodyPr>
            <a:spAutoFit/>
          </a:bodyPr>
          <a:lstStyle/>
          <a:p>
            <a:pPr>
              <a:defRPr/>
            </a:pPr>
            <a:r>
              <a:rPr lang="en-GB" b="1" dirty="0">
                <a:latin typeface="+mn-lt"/>
              </a:rPr>
              <a:t>Hannah Mann</a:t>
            </a:r>
          </a:p>
        </p:txBody>
      </p:sp>
      <p:sp>
        <p:nvSpPr>
          <p:cNvPr id="34" name="TextBox 33"/>
          <p:cNvSpPr txBox="1"/>
          <p:nvPr/>
        </p:nvSpPr>
        <p:spPr>
          <a:xfrm>
            <a:off x="7596188" y="2420938"/>
            <a:ext cx="1008062" cy="646112"/>
          </a:xfrm>
          <a:prstGeom prst="rect">
            <a:avLst/>
          </a:prstGeom>
          <a:noFill/>
          <a:ln>
            <a:solidFill>
              <a:schemeClr val="tx1"/>
            </a:solidFill>
          </a:ln>
        </p:spPr>
        <p:txBody>
          <a:bodyPr>
            <a:spAutoFit/>
          </a:bodyPr>
          <a:lstStyle/>
          <a:p>
            <a:pPr>
              <a:defRPr/>
            </a:pPr>
            <a:r>
              <a:rPr lang="en-GB" b="1" dirty="0" err="1">
                <a:latin typeface="+mn-lt"/>
              </a:rPr>
              <a:t>Delroy</a:t>
            </a:r>
            <a:endParaRPr lang="en-GB" b="1" dirty="0">
              <a:latin typeface="+mn-lt"/>
            </a:endParaRPr>
          </a:p>
          <a:p>
            <a:pPr>
              <a:defRPr/>
            </a:pPr>
            <a:r>
              <a:rPr lang="en-GB" b="1" dirty="0">
                <a:latin typeface="+mn-lt"/>
              </a:rPr>
              <a:t>Bailey</a:t>
            </a:r>
          </a:p>
        </p:txBody>
      </p:sp>
      <p:cxnSp>
        <p:nvCxnSpPr>
          <p:cNvPr id="35" name="Straight Arrow Connector 34"/>
          <p:cNvCxnSpPr/>
          <p:nvPr/>
        </p:nvCxnSpPr>
        <p:spPr>
          <a:xfrm rot="5400000">
            <a:off x="574675" y="3249613"/>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8002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097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24815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7921626"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769101" y="3248025"/>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545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9" name="TextBox 11"/>
          <p:cNvSpPr txBox="1">
            <a:spLocks noChangeArrowheads="1"/>
          </p:cNvSpPr>
          <p:nvPr/>
        </p:nvSpPr>
        <p:spPr bwMode="auto">
          <a:xfrm>
            <a:off x="250825" y="4724400"/>
            <a:ext cx="1225550"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Ex-Army</a:t>
            </a: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p:txBody>
      </p:sp>
      <p:sp>
        <p:nvSpPr>
          <p:cNvPr id="11290" name="TextBox 11"/>
          <p:cNvSpPr txBox="1">
            <a:spLocks noChangeArrowheads="1"/>
          </p:cNvSpPr>
          <p:nvPr/>
        </p:nvSpPr>
        <p:spPr bwMode="auto">
          <a:xfrm>
            <a:off x="1476375" y="4724400"/>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Entrepren-eur / business man</a:t>
            </a:r>
          </a:p>
        </p:txBody>
      </p:sp>
      <p:sp>
        <p:nvSpPr>
          <p:cNvPr id="11291" name="TextBox 11"/>
          <p:cNvSpPr txBox="1">
            <a:spLocks noChangeArrowheads="1"/>
          </p:cNvSpPr>
          <p:nvPr/>
        </p:nvSpPr>
        <p:spPr bwMode="auto">
          <a:xfrm>
            <a:off x="2700338" y="4724400"/>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Firewoman</a:t>
            </a: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p:txBody>
      </p:sp>
      <p:sp>
        <p:nvSpPr>
          <p:cNvPr id="11292" name="TextBox 11"/>
          <p:cNvSpPr txBox="1">
            <a:spLocks noChangeArrowheads="1"/>
          </p:cNvSpPr>
          <p:nvPr/>
        </p:nvSpPr>
        <p:spPr bwMode="auto">
          <a:xfrm>
            <a:off x="3924300" y="4724400"/>
            <a:ext cx="1223963" cy="1081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500">
                <a:solidFill>
                  <a:schemeClr val="bg1"/>
                </a:solidFill>
                <a:cs typeface="Arial" charset="0"/>
              </a:rPr>
              <a:t>Doctor of engineering</a:t>
            </a:r>
            <a:endParaRPr lang="en-GB" sz="1600">
              <a:solidFill>
                <a:schemeClr val="bg1"/>
              </a:solidFill>
              <a:cs typeface="Arial" charset="0"/>
            </a:endParaRP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p:txBody>
      </p:sp>
      <p:sp>
        <p:nvSpPr>
          <p:cNvPr id="11293" name="TextBox 11"/>
          <p:cNvSpPr txBox="1">
            <a:spLocks noChangeArrowheads="1"/>
          </p:cNvSpPr>
          <p:nvPr/>
        </p:nvSpPr>
        <p:spPr bwMode="auto">
          <a:xfrm>
            <a:off x="5148263" y="4724400"/>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Engineer and project manager</a:t>
            </a:r>
          </a:p>
          <a:p>
            <a:pPr eaLnBrk="1" hangingPunct="1"/>
            <a:endParaRPr lang="en-GB" sz="1600">
              <a:solidFill>
                <a:schemeClr val="bg1"/>
              </a:solidFill>
              <a:cs typeface="Arial" charset="0"/>
            </a:endParaRPr>
          </a:p>
        </p:txBody>
      </p:sp>
      <p:sp>
        <p:nvSpPr>
          <p:cNvPr id="11294" name="TextBox 11"/>
          <p:cNvSpPr txBox="1">
            <a:spLocks noChangeArrowheads="1"/>
          </p:cNvSpPr>
          <p:nvPr/>
        </p:nvSpPr>
        <p:spPr bwMode="auto">
          <a:xfrm>
            <a:off x="7597775" y="4727575"/>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Engineer graduate</a:t>
            </a:r>
          </a:p>
          <a:p>
            <a:pPr eaLnBrk="1" hangingPunct="1"/>
            <a:endParaRPr lang="en-GB" sz="1600">
              <a:solidFill>
                <a:schemeClr val="bg1"/>
              </a:solidFill>
              <a:cs typeface="Arial" charset="0"/>
            </a:endParaRPr>
          </a:p>
          <a:p>
            <a:pPr eaLnBrk="1" hangingPunct="1"/>
            <a:endParaRPr lang="en-GB" sz="1600">
              <a:solidFill>
                <a:schemeClr val="bg1"/>
              </a:solidFill>
              <a:cs typeface="Arial" charset="0"/>
            </a:endParaRPr>
          </a:p>
        </p:txBody>
      </p:sp>
      <p:sp>
        <p:nvSpPr>
          <p:cNvPr id="11295" name="TextBox 11"/>
          <p:cNvSpPr txBox="1">
            <a:spLocks noChangeArrowheads="1"/>
          </p:cNvSpPr>
          <p:nvPr/>
        </p:nvSpPr>
        <p:spPr bwMode="auto">
          <a:xfrm>
            <a:off x="6372225" y="4727575"/>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solidFill>
                  <a:schemeClr val="bg1"/>
                </a:solidFill>
                <a:cs typeface="Arial" charset="0"/>
              </a:rPr>
              <a:t>Army </a:t>
            </a:r>
            <a:r>
              <a:rPr lang="en-GB" sz="1500">
                <a:solidFill>
                  <a:schemeClr val="bg1"/>
                </a:solidFill>
                <a:cs typeface="Arial" charset="0"/>
              </a:rPr>
              <a:t>engineering</a:t>
            </a:r>
            <a:r>
              <a:rPr lang="en-GB" sz="1600">
                <a:solidFill>
                  <a:schemeClr val="bg1"/>
                </a:solidFill>
                <a:cs typeface="Arial" charset="0"/>
              </a:rPr>
              <a:t> officer</a:t>
            </a:r>
          </a:p>
          <a:p>
            <a:pPr eaLnBrk="1" hangingPunct="1"/>
            <a:endParaRPr lang="en-GB" sz="1600">
              <a:solidFill>
                <a:schemeClr val="bg1"/>
              </a:solidFill>
              <a:cs typeface="Arial" charset="0"/>
            </a:endParaRPr>
          </a:p>
        </p:txBody>
      </p:sp>
    </p:spTree>
    <p:extLst>
      <p:ext uri="{BB962C8B-B14F-4D97-AF65-F5344CB8AC3E}">
        <p14:creationId xmlns:p14="http://schemas.microsoft.com/office/powerpoint/2010/main" val="143432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977</Words>
  <Application>Microsoft Office PowerPoint</Application>
  <PresentationFormat>On-screen Show (4:3)</PresentationFormat>
  <Paragraphs>216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Verdana</vt:lpstr>
      <vt:lpstr>Wingdings</vt:lpstr>
      <vt:lpstr>Office Theme</vt:lpstr>
      <vt:lpstr>A Lesson in Prejudice and Stereotypes</vt:lpstr>
      <vt:lpstr>Choose your apprentice</vt:lpstr>
      <vt:lpstr>Choose your apprentice</vt:lpstr>
      <vt:lpstr>Choose your apprentice</vt:lpstr>
      <vt:lpstr>Choose your apprentice</vt:lpstr>
      <vt:lpstr>Choose your apprentice</vt:lpstr>
      <vt:lpstr>Choose your apprentice</vt:lpstr>
      <vt:lpstr>Choose your apprentice</vt:lpstr>
      <vt:lpstr>Choose your apprentice</vt:lpstr>
      <vt:lpstr>Who was your choice?</vt:lpstr>
      <vt:lpstr>Stereotypes and prejudice</vt:lpstr>
      <vt:lpstr>What is your reaction to this?</vt:lpstr>
      <vt:lpstr>Does this seem better?</vt:lpstr>
      <vt:lpstr>What is your reaction?</vt:lpstr>
      <vt:lpstr>Gender stereotypes</vt:lpstr>
      <vt:lpstr>Gender stereotypes</vt:lpstr>
      <vt:lpstr>Gender stereotypes</vt:lpstr>
      <vt:lpstr>Labelling teenagers</vt:lpstr>
      <vt:lpstr>Labelling teenagers</vt:lpstr>
      <vt:lpstr>Challenging stereotypes</vt:lpstr>
      <vt:lpstr>Challenging stereotypes</vt:lpstr>
      <vt:lpstr>Riddle</vt:lpstr>
      <vt:lpstr>Riddle</vt:lpstr>
      <vt:lpstr>Riddle - questions</vt:lpstr>
      <vt:lpstr>Riddle - answers</vt:lpstr>
      <vt:lpstr>What have we learned? </vt:lpstr>
    </vt:vector>
  </TitlesOfParts>
  <Company>FCSS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Lesson in Prejudice and Stereotypes</dc:title>
  <dc:creator>hayesn</dc:creator>
  <cp:lastModifiedBy>DILWORTH, MARY A</cp:lastModifiedBy>
  <cp:revision>14</cp:revision>
  <dcterms:created xsi:type="dcterms:W3CDTF">2012-01-09T21:10:46Z</dcterms:created>
  <dcterms:modified xsi:type="dcterms:W3CDTF">2015-11-03T20:39:41Z</dcterms:modified>
</cp:coreProperties>
</file>