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5" r:id="rId5"/>
    <p:sldId id="257" r:id="rId6"/>
    <p:sldId id="258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6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9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0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6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7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D44B-190F-44B7-ABD6-662F9ED711A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C03C-BA0B-4457-B1C9-97CD7359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70000"/>
                    </a14:imgEffect>
                  </a14:imgLayer>
                </a14:imgProps>
              </a:ext>
            </a:extLst>
          </a:blip>
          <a:srcRect/>
          <a:stretch>
            <a:fillRect t="-54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 </a:t>
            </a:r>
            <a:r>
              <a:rPr lang="en-US" dirty="0" err="1" smtClean="0">
                <a:solidFill>
                  <a:schemeClr val="tx1"/>
                </a:solidFill>
              </a:rPr>
              <a:t>Spiegelman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Masking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masking effect is an act of </a:t>
            </a:r>
            <a:r>
              <a:rPr lang="en-US" b="1" dirty="0" smtClean="0"/>
              <a:t>amplification </a:t>
            </a:r>
            <a:r>
              <a:rPr lang="en-US" dirty="0" smtClean="0"/>
              <a:t>through </a:t>
            </a:r>
            <a:r>
              <a:rPr lang="en-US" b="1" dirty="0" smtClean="0"/>
              <a:t>simplification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aking the physical characteristics of a character vague, the reader can more easily place themselves into the story. </a:t>
            </a:r>
          </a:p>
          <a:p>
            <a:r>
              <a:rPr lang="en-US" dirty="0" smtClean="0"/>
              <a:t>In </a:t>
            </a:r>
            <a:r>
              <a:rPr lang="en-US" i="1" dirty="0" err="1" smtClean="0"/>
              <a:t>Maus</a:t>
            </a:r>
            <a:r>
              <a:rPr lang="en-US" dirty="0" smtClean="0"/>
              <a:t>, while the characters were mice, they could easily be identified as people. </a:t>
            </a:r>
          </a:p>
          <a:p>
            <a:pPr lvl="1"/>
            <a:r>
              <a:rPr lang="en-US" dirty="0" smtClean="0"/>
              <a:t>Walked upright</a:t>
            </a:r>
          </a:p>
          <a:p>
            <a:pPr lvl="1"/>
            <a:r>
              <a:rPr lang="en-US" dirty="0" smtClean="0"/>
              <a:t> drove cars</a:t>
            </a:r>
          </a:p>
          <a:p>
            <a:pPr lvl="1"/>
            <a:r>
              <a:rPr lang="en-US" dirty="0" smtClean="0"/>
              <a:t> wore clothing</a:t>
            </a:r>
          </a:p>
          <a:p>
            <a:pPr lvl="1"/>
            <a:r>
              <a:rPr lang="en-US" dirty="0" smtClean="0"/>
              <a:t> everything about them was human, except for their heads. This ambiguity allowed to reader to put themselves into the story, and feel the emotions the characters were facing.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ompleted in 1991 by American cartoonist Art </a:t>
            </a:r>
            <a:r>
              <a:rPr lang="en-US" dirty="0" err="1" smtClean="0"/>
              <a:t>Spiegelman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1992 it became the first graphic novel to win a Pulitzer Prize.</a:t>
            </a:r>
          </a:p>
          <a:p>
            <a:r>
              <a:rPr lang="en-US" dirty="0" smtClean="0"/>
              <a:t>Frame story- beginning in 1978 in the </a:t>
            </a:r>
            <a:r>
              <a:rPr lang="en-US" dirty="0" err="1" smtClean="0"/>
              <a:t>Rego</a:t>
            </a:r>
            <a:r>
              <a:rPr lang="en-US" dirty="0" smtClean="0"/>
              <a:t> Park section of New York City</a:t>
            </a:r>
          </a:p>
          <a:p>
            <a:pPr lvl="1"/>
            <a:r>
              <a:rPr lang="en-US" dirty="0" smtClean="0"/>
              <a:t>The story that </a:t>
            </a:r>
            <a:r>
              <a:rPr lang="en-US" dirty="0" err="1" smtClean="0"/>
              <a:t>Vladek</a:t>
            </a:r>
            <a:r>
              <a:rPr lang="en-US" dirty="0" smtClean="0"/>
              <a:t> tells is depicted in the narrative past, which begins in the mid-1930s  and continues until the end of the Holocaust in 1945.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 </a:t>
            </a:r>
            <a:r>
              <a:rPr lang="en-US" dirty="0" err="1" smtClean="0"/>
              <a:t>Spiegelman</a:t>
            </a:r>
            <a:r>
              <a:rPr lang="en-US" dirty="0" smtClean="0"/>
              <a:t> was born on February 15, 1948 in Sweden, to Polish Jews and Holocaust survivors </a:t>
            </a:r>
            <a:r>
              <a:rPr lang="en-US" dirty="0" err="1" smtClean="0"/>
              <a:t>Vladek</a:t>
            </a:r>
            <a:r>
              <a:rPr lang="en-US" dirty="0" smtClean="0"/>
              <a:t> (father) and 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Spiegelman</a:t>
            </a:r>
            <a:r>
              <a:rPr lang="en-US" dirty="0" smtClean="0"/>
              <a:t> (mother).</a:t>
            </a:r>
          </a:p>
          <a:p>
            <a:r>
              <a:rPr lang="en-US" dirty="0" smtClean="0"/>
              <a:t> His brother </a:t>
            </a:r>
            <a:r>
              <a:rPr lang="en-US" dirty="0" err="1" smtClean="0"/>
              <a:t>Richieu</a:t>
            </a:r>
            <a:r>
              <a:rPr lang="en-US" dirty="0" smtClean="0"/>
              <a:t> had been poisoned by an aunt in order to avoid capture by the Nazis four years before Art's birth.</a:t>
            </a:r>
          </a:p>
          <a:p>
            <a:r>
              <a:rPr lang="en-US" dirty="0" smtClean="0"/>
              <a:t> He and his parents immigrated to the United States in 1951.</a:t>
            </a:r>
          </a:p>
          <a:p>
            <a:r>
              <a:rPr lang="en-US" dirty="0" smtClean="0"/>
              <a:t> While he was growing up, his mother occasionally talked about Auschwitz, but his father did not want him to know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24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57200"/>
            <a:ext cx="4632854" cy="6149182"/>
          </a:xfrm>
        </p:spPr>
      </p:pic>
    </p:spTree>
    <p:extLst>
      <p:ext uri="{BB962C8B-B14F-4D97-AF65-F5344CB8AC3E}">
        <p14:creationId xmlns:p14="http://schemas.microsoft.com/office/powerpoint/2010/main" val="4464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4606">
              <a:srgbClr val="92D050"/>
            </a:gs>
            <a:gs pos="94000">
              <a:srgbClr val="7030A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 smtClean="0"/>
              <a:t>Maus</a:t>
            </a:r>
            <a:r>
              <a:rPr lang="en-US" dirty="0" smtClean="0"/>
              <a:t> is a graphic novel depicting the horrors of the Holocaust. </a:t>
            </a:r>
          </a:p>
          <a:p>
            <a:r>
              <a:rPr lang="en-US" dirty="0"/>
              <a:t>T</a:t>
            </a:r>
            <a:r>
              <a:rPr lang="en-US" dirty="0" smtClean="0"/>
              <a:t>he author, Art </a:t>
            </a:r>
            <a:r>
              <a:rPr lang="en-US" dirty="0" err="1" smtClean="0"/>
              <a:t>Spiegelman</a:t>
            </a:r>
            <a:r>
              <a:rPr lang="en-US" dirty="0" smtClean="0"/>
              <a:t>, interviews his father, </a:t>
            </a:r>
            <a:r>
              <a:rPr lang="en-US" dirty="0" err="1" smtClean="0"/>
              <a:t>Vladek</a:t>
            </a:r>
            <a:r>
              <a:rPr lang="en-US" dirty="0" smtClean="0"/>
              <a:t>, about his experience during the Holocaust. </a:t>
            </a:r>
          </a:p>
          <a:p>
            <a:r>
              <a:rPr lang="en-US" dirty="0" err="1" smtClean="0"/>
              <a:t>Vladek</a:t>
            </a:r>
            <a:r>
              <a:rPr lang="en-US" dirty="0" smtClean="0"/>
              <a:t> is elderly and has a troubled relationship with Mala, his second wife.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Vladek</a:t>
            </a:r>
            <a:r>
              <a:rPr lang="en-US" dirty="0" smtClean="0"/>
              <a:t> has an obsession with living frugally and to spend much time with him frustrates Art deeply. </a:t>
            </a:r>
          </a:p>
          <a:p>
            <a:r>
              <a:rPr lang="en-US" dirty="0" smtClean="0"/>
              <a:t>Father and son have a bonding experience over the sharing of </a:t>
            </a:r>
            <a:r>
              <a:rPr lang="en-US" dirty="0" err="1" smtClean="0"/>
              <a:t>Vladek’s</a:t>
            </a:r>
            <a:r>
              <a:rPr lang="en-US" dirty="0" smtClean="0"/>
              <a:t> stories, which are at once gripping and tragically sorrowful.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8153400" cy="2392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stories detail </a:t>
            </a:r>
            <a:r>
              <a:rPr lang="en-US" dirty="0" err="1" smtClean="0"/>
              <a:t>Vladek’s</a:t>
            </a:r>
            <a:r>
              <a:rPr lang="en-US" dirty="0" smtClean="0"/>
              <a:t> life as he moves from wealth to poverty</a:t>
            </a:r>
          </a:p>
          <a:p>
            <a:r>
              <a:rPr lang="en-US" dirty="0" smtClean="0"/>
              <a:t> falls in love with his first wife, </a:t>
            </a:r>
            <a:r>
              <a:rPr lang="en-US" dirty="0" err="1" smtClean="0"/>
              <a:t>Anja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raises a son, </a:t>
            </a:r>
            <a:r>
              <a:rPr lang="en-US" dirty="0" err="1" smtClean="0"/>
              <a:t>Richieu</a:t>
            </a:r>
            <a:r>
              <a:rPr lang="en-US" dirty="0" smtClean="0"/>
              <a:t>,</a:t>
            </a:r>
          </a:p>
          <a:p>
            <a:r>
              <a:rPr lang="en-US" dirty="0" smtClean="0"/>
              <a:t> survives Auschwitz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author depicts Jews as mice (do not confuse with rats!)</a:t>
            </a:r>
          </a:p>
          <a:p>
            <a:pPr lvl="1"/>
            <a:r>
              <a:rPr lang="en-US" dirty="0" smtClean="0"/>
              <a:t>In the novel, the mice have soft features, conveying a level of friendliness and approachability. </a:t>
            </a:r>
          </a:p>
          <a:p>
            <a:r>
              <a:rPr lang="en-US" dirty="0" smtClean="0"/>
              <a:t> the Polish as pigs</a:t>
            </a:r>
          </a:p>
          <a:p>
            <a:r>
              <a:rPr lang="en-US" dirty="0" smtClean="0"/>
              <a:t> the Nazis as cats</a:t>
            </a:r>
          </a:p>
          <a:p>
            <a:pPr lvl="1"/>
            <a:r>
              <a:rPr lang="en-US" dirty="0" smtClean="0"/>
              <a:t>They appear vicious around the mice, often looking angry and bearing their teeth</a:t>
            </a:r>
          </a:p>
          <a:p>
            <a:r>
              <a:rPr lang="en-US" dirty="0" smtClean="0"/>
              <a:t>This serves as a function of dehumanizing the events of the Holocaust. </a:t>
            </a:r>
          </a:p>
          <a:p>
            <a:r>
              <a:rPr lang="en-US" dirty="0" smtClean="0"/>
              <a:t>The Jews and Germans were in the midst of a cat and mouse game - the Jews were being hunted by ruthless Germans, just as cats hunt innocent mice.</a:t>
            </a:r>
          </a:p>
          <a:p>
            <a:r>
              <a:rPr lang="en-US" dirty="0" smtClean="0"/>
              <a:t>. This juxtaposition serves to make the point that the 'cats' were preying on a completely innocent and happy group of people, and is designed to invoke an emotional response from the reader.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</a:t>
            </a:r>
          </a:p>
          <a:p>
            <a:r>
              <a:rPr lang="en-US" dirty="0" smtClean="0"/>
              <a:t>Warfare</a:t>
            </a:r>
          </a:p>
          <a:p>
            <a:r>
              <a:rPr lang="en-US" dirty="0" smtClean="0"/>
              <a:t>Memory and the Past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Guilt and Blame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theme in a symbol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Masks—Things aren’t as they seem.</a:t>
            </a:r>
          </a:p>
          <a:p>
            <a:pPr marL="0" indent="0">
              <a:buNone/>
            </a:pPr>
            <a:r>
              <a:rPr lang="en-US" dirty="0" smtClean="0"/>
              <a:t>• Swastika—Discrimination usually has</a:t>
            </a:r>
          </a:p>
          <a:p>
            <a:pPr marL="0" indent="0">
              <a:buNone/>
            </a:pPr>
            <a:r>
              <a:rPr lang="en-US" dirty="0" smtClean="0"/>
              <a:t>	negative results.</a:t>
            </a:r>
          </a:p>
          <a:p>
            <a:pPr marL="0" indent="0">
              <a:buNone/>
            </a:pPr>
            <a:r>
              <a:rPr lang="en-US" dirty="0" smtClean="0"/>
              <a:t>• Shrinking Art—Success can be overwhelming.</a:t>
            </a:r>
          </a:p>
          <a:p>
            <a:pPr marL="0" indent="0">
              <a:buNone/>
            </a:pPr>
            <a:r>
              <a:rPr lang="en-US" dirty="0" smtClean="0"/>
              <a:t>• Portraying all people as the same animal—	Stereotyping can be dangerous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540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Maus</vt:lpstr>
      <vt:lpstr>Maus</vt:lpstr>
      <vt:lpstr>Author Info</vt:lpstr>
      <vt:lpstr>PowerPoint Presentation</vt:lpstr>
      <vt:lpstr>Summary</vt:lpstr>
      <vt:lpstr>Summary Continued</vt:lpstr>
      <vt:lpstr>Symbolism</vt:lpstr>
      <vt:lpstr>Themes</vt:lpstr>
      <vt:lpstr>Finding theme in a symbol </vt:lpstr>
      <vt:lpstr>Masking Effect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Maus</dc:title>
  <dc:creator>Windows User</dc:creator>
  <cp:lastModifiedBy>Windows User</cp:lastModifiedBy>
  <cp:revision>5</cp:revision>
  <dcterms:created xsi:type="dcterms:W3CDTF">2014-12-03T21:08:59Z</dcterms:created>
  <dcterms:modified xsi:type="dcterms:W3CDTF">2014-12-03T21:48:27Z</dcterms:modified>
</cp:coreProperties>
</file>