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62" r:id="rId4"/>
    <p:sldId id="264" r:id="rId5"/>
    <p:sldId id="258" r:id="rId6"/>
    <p:sldId id="257" r:id="rId7"/>
    <p:sldId id="259" r:id="rId8"/>
    <p:sldId id="265" r:id="rId9"/>
    <p:sldId id="266" r:id="rId10"/>
    <p:sldId id="267" r:id="rId11"/>
    <p:sldId id="268" r:id="rId12"/>
    <p:sldId id="271" r:id="rId13"/>
    <p:sldId id="272" r:id="rId14"/>
    <p:sldId id="273" r:id="rId15"/>
    <p:sldId id="274" r:id="rId16"/>
    <p:sldId id="270" r:id="rId17"/>
    <p:sldId id="269" r:id="rId18"/>
    <p:sldId id="260" r:id="rId19"/>
    <p:sldId id="26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6FC91A-A60E-BF49-B08A-A1B0482D7DCC}"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4DD71-3D38-DE48-A478-E0CD92F0AF38}" type="slidenum">
              <a:rPr lang="en-US" smtClean="0"/>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FC91A-A60E-BF49-B08A-A1B0482D7DCC}"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4DD71-3D38-DE48-A478-E0CD92F0AF38}" type="slidenum">
              <a:rPr lang="en-US" smtClean="0"/>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FC91A-A60E-BF49-B08A-A1B0482D7DCC}"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4DD71-3D38-DE48-A478-E0CD92F0AF38}" type="slidenum">
              <a:rPr lang="en-US" smtClean="0"/>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6FC91A-A60E-BF49-B08A-A1B0482D7DCC}"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4DD71-3D38-DE48-A478-E0CD92F0AF38}" type="slidenum">
              <a:rPr lang="en-US" smtClean="0"/>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6FC91A-A60E-BF49-B08A-A1B0482D7DCC}"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54DD71-3D38-DE48-A478-E0CD92F0AF38}" type="slidenum">
              <a:rPr lang="en-US" smtClean="0"/>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6FC91A-A60E-BF49-B08A-A1B0482D7DCC}"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4DD71-3D38-DE48-A478-E0CD92F0AF38}" type="slidenum">
              <a:rPr lang="en-US" smtClean="0"/>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6FC91A-A60E-BF49-B08A-A1B0482D7DCC}" type="datetimeFigureOut">
              <a:rPr lang="en-US" smtClean="0"/>
              <a:t>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54DD71-3D38-DE48-A478-E0CD92F0AF38}" type="slidenum">
              <a:rPr lang="en-US" smtClean="0"/>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6FC91A-A60E-BF49-B08A-A1B0482D7DCC}" type="datetimeFigureOut">
              <a:rPr lang="en-US" smtClean="0"/>
              <a:t>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54DD71-3D38-DE48-A478-E0CD92F0AF38}" type="slidenum">
              <a:rPr lang="en-US" smtClean="0"/>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FC91A-A60E-BF49-B08A-A1B0482D7DCC}" type="datetimeFigureOut">
              <a:rPr lang="en-US" smtClean="0"/>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54DD71-3D38-DE48-A478-E0CD92F0AF38}" type="slidenum">
              <a:rPr lang="en-US" smtClean="0"/>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FC91A-A60E-BF49-B08A-A1B0482D7DCC}"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4DD71-3D38-DE48-A478-E0CD92F0AF38}" type="slidenum">
              <a:rPr lang="en-US" smtClean="0"/>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FC91A-A60E-BF49-B08A-A1B0482D7DCC}"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54DD71-3D38-DE48-A478-E0CD92F0AF38}" type="slidenum">
              <a:rPr lang="en-US" smtClean="0"/>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FC91A-A60E-BF49-B08A-A1B0482D7DCC}" type="datetimeFigureOut">
              <a:rPr lang="en-US" smtClean="0"/>
              <a:t>12/4/2014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54DD71-3D38-DE48-A478-E0CD92F0AF3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youtu.be/WsuWR5niBzA" TargetMode="External"/><Relationship Id="rId2" Type="http://schemas.openxmlformats.org/officeDocument/2006/relationships/hyperlink" Target="http://www.history.org/almanack/life/politics/giveme.cf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history.org/almanack/people/bios/biohen.cfm" TargetMode="External"/><Relationship Id="rId2" Type="http://schemas.openxmlformats.org/officeDocument/2006/relationships/hyperlink" Target="http://www.history.com/this-day-in-history/patrick-henry-voices-american-opposition-to-british-policy"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socialstudiesforkid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youtu.be/XvJrSdr34c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996" y="0"/>
            <a:ext cx="8486704" cy="1549400"/>
          </a:xfrm>
        </p:spPr>
        <p:txBody>
          <a:bodyPr>
            <a:normAutofit/>
          </a:bodyPr>
          <a:lstStyle/>
          <a:p>
            <a:r>
              <a:rPr lang="en-US" sz="3200" dirty="0" smtClean="0">
                <a:solidFill>
                  <a:schemeClr val="bg1"/>
                </a:solidFill>
                <a:latin typeface="Lucida Calligraphy"/>
                <a:cs typeface="Lucida Calligraphy"/>
              </a:rPr>
              <a:t>Patrick Henry’s </a:t>
            </a:r>
            <a:br>
              <a:rPr lang="en-US" sz="3200" dirty="0" smtClean="0">
                <a:solidFill>
                  <a:schemeClr val="bg1"/>
                </a:solidFill>
                <a:latin typeface="Lucida Calligraphy"/>
                <a:cs typeface="Lucida Calligraphy"/>
              </a:rPr>
            </a:br>
            <a:r>
              <a:rPr lang="en-US" sz="3200" dirty="0" smtClean="0">
                <a:solidFill>
                  <a:schemeClr val="bg1"/>
                </a:solidFill>
                <a:latin typeface="Lucida Calligraphy"/>
                <a:cs typeface="Lucida Calligraphy"/>
              </a:rPr>
              <a:t>“Speech to the Virginia Convention” </a:t>
            </a:r>
            <a:endParaRPr lang="en-US" sz="3200" dirty="0">
              <a:solidFill>
                <a:schemeClr val="bg1"/>
              </a:solidFill>
              <a:latin typeface="Lucida Calligraphy"/>
              <a:cs typeface="Lucida Calligraphy"/>
            </a:endParaRPr>
          </a:p>
        </p:txBody>
      </p:sp>
      <p:sp>
        <p:nvSpPr>
          <p:cNvPr id="3" name="Subtitle 2"/>
          <p:cNvSpPr>
            <a:spLocks noGrp="1"/>
          </p:cNvSpPr>
          <p:nvPr>
            <p:ph type="subTitle" idx="1"/>
          </p:nvPr>
        </p:nvSpPr>
        <p:spPr>
          <a:xfrm>
            <a:off x="4427248" y="5478554"/>
            <a:ext cx="4460875" cy="1154626"/>
          </a:xfrm>
        </p:spPr>
        <p:txBody>
          <a:bodyPr>
            <a:normAutofit fontScale="85000" lnSpcReduction="10000"/>
          </a:bodyPr>
          <a:lstStyle/>
          <a:p>
            <a:r>
              <a:rPr lang="en-US" dirty="0" smtClean="0">
                <a:latin typeface="Lucida Handwriting"/>
                <a:cs typeface="Lucida Handwriting"/>
              </a:rPr>
              <a:t>Rhetorical &amp; Persuasive Strategies</a:t>
            </a:r>
          </a:p>
        </p:txBody>
      </p:sp>
      <p:sp>
        <p:nvSpPr>
          <p:cNvPr id="5" name="TextBox 4"/>
          <p:cNvSpPr txBox="1"/>
          <p:nvPr/>
        </p:nvSpPr>
        <p:spPr>
          <a:xfrm>
            <a:off x="415996" y="5478554"/>
            <a:ext cx="4011252" cy="369332"/>
          </a:xfrm>
          <a:prstGeom prst="rect">
            <a:avLst/>
          </a:prstGeom>
          <a:noFill/>
        </p:spPr>
        <p:txBody>
          <a:bodyPr wrap="square" rtlCol="0">
            <a:spAutoFit/>
          </a:bodyPr>
          <a:lstStyle/>
          <a:p>
            <a:r>
              <a:rPr lang="en-US" dirty="0" smtClean="0">
                <a:solidFill>
                  <a:srgbClr val="FFFFFF"/>
                </a:solidFill>
              </a:rPr>
              <a:t>“Give me liberty or give me death!” </a:t>
            </a:r>
            <a:endParaRPr lang="en-US" dirty="0">
              <a:solidFill>
                <a:srgbClr val="FFFFFF"/>
              </a:solidFill>
            </a:endParaRPr>
          </a:p>
        </p:txBody>
      </p:sp>
      <p:pic>
        <p:nvPicPr>
          <p:cNvPr id="6" name="Picture 5"/>
          <p:cNvPicPr>
            <a:picLocks noChangeAspect="1"/>
          </p:cNvPicPr>
          <p:nvPr/>
        </p:nvPicPr>
        <p:blipFill>
          <a:blip r:embed="rId2"/>
          <a:stretch>
            <a:fillRect/>
          </a:stretch>
        </p:blipFill>
        <p:spPr>
          <a:xfrm>
            <a:off x="6750118" y="2032000"/>
            <a:ext cx="2138005" cy="2578100"/>
          </a:xfrm>
          <a:prstGeom prst="rect">
            <a:avLst/>
          </a:prstGeom>
        </p:spPr>
      </p:pic>
      <p:pic>
        <p:nvPicPr>
          <p:cNvPr id="7" name="Picture 6"/>
          <p:cNvPicPr>
            <a:picLocks noChangeAspect="1"/>
          </p:cNvPicPr>
          <p:nvPr/>
        </p:nvPicPr>
        <p:blipFill>
          <a:blip r:embed="rId3"/>
          <a:stretch>
            <a:fillRect/>
          </a:stretch>
        </p:blipFill>
        <p:spPr>
          <a:xfrm>
            <a:off x="415996" y="1549400"/>
            <a:ext cx="6061004" cy="3695700"/>
          </a:xfrm>
          <a:prstGeom prst="rect">
            <a:avLst/>
          </a:prstGeom>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90500"/>
            <a:ext cx="4267200" cy="830997"/>
          </a:xfrm>
          <a:prstGeom prst="rect">
            <a:avLst/>
          </a:prstGeom>
          <a:noFill/>
        </p:spPr>
        <p:txBody>
          <a:bodyPr wrap="square" rtlCol="0">
            <a:spAutoFit/>
          </a:bodyPr>
          <a:lstStyle/>
          <a:p>
            <a:endParaRPr lang="en-US" sz="2400" dirty="0" smtClean="0">
              <a:solidFill>
                <a:srgbClr val="FFFFFF"/>
              </a:solidFill>
            </a:endParaRPr>
          </a:p>
          <a:p>
            <a:endParaRPr lang="en-US" sz="2400" dirty="0">
              <a:solidFill>
                <a:srgbClr val="FFFFFF"/>
              </a:solidFill>
            </a:endParaRPr>
          </a:p>
        </p:txBody>
      </p:sp>
      <p:sp>
        <p:nvSpPr>
          <p:cNvPr id="3" name="TextBox 2"/>
          <p:cNvSpPr txBox="1"/>
          <p:nvPr/>
        </p:nvSpPr>
        <p:spPr>
          <a:xfrm>
            <a:off x="114300" y="190500"/>
            <a:ext cx="4381500" cy="6186308"/>
          </a:xfrm>
          <a:prstGeom prst="rect">
            <a:avLst/>
          </a:prstGeom>
          <a:noFill/>
        </p:spPr>
        <p:txBody>
          <a:bodyPr wrap="square" rtlCol="0">
            <a:spAutoFit/>
          </a:bodyPr>
          <a:lstStyle/>
          <a:p>
            <a:r>
              <a:rPr lang="en-US" sz="2200" dirty="0" smtClean="0">
                <a:solidFill>
                  <a:srgbClr val="FFFFFF"/>
                </a:solidFill>
              </a:rPr>
              <a:t>Mr. President, it is </a:t>
            </a:r>
            <a:r>
              <a:rPr lang="en-US" sz="2200" dirty="0" smtClean="0">
                <a:solidFill>
                  <a:srgbClr val="FFFF00"/>
                </a:solidFill>
              </a:rPr>
              <a:t>natural to man to indulge in the illusions of hope</a:t>
            </a:r>
            <a:r>
              <a:rPr lang="en-US" sz="2200" dirty="0" smtClean="0">
                <a:solidFill>
                  <a:srgbClr val="FFFFFF"/>
                </a:solidFill>
              </a:rPr>
              <a:t>. We are apt to shut our eyes against a painful truth, and listen to the song </a:t>
            </a:r>
            <a:r>
              <a:rPr lang="en-US" sz="2200" dirty="0" smtClean="0">
                <a:solidFill>
                  <a:srgbClr val="FF0000"/>
                </a:solidFill>
              </a:rPr>
              <a:t>of that siren till she transforms us into beasts</a:t>
            </a:r>
            <a:r>
              <a:rPr lang="en-US" sz="2200" dirty="0" smtClean="0">
                <a:solidFill>
                  <a:srgbClr val="FFFFFF"/>
                </a:solidFill>
              </a:rPr>
              <a:t>. Is this the part of wise men, engaged in a great and arduous struggle for liberty? Are we disposed to be of the number of those </a:t>
            </a:r>
            <a:r>
              <a:rPr lang="en-US" sz="2200" dirty="0" smtClean="0">
                <a:solidFill>
                  <a:srgbClr val="FF0000"/>
                </a:solidFill>
              </a:rPr>
              <a:t>who, having eyes, see not, and, having ears, hear not,</a:t>
            </a:r>
            <a:r>
              <a:rPr lang="en-US" sz="2200" dirty="0" smtClean="0">
                <a:solidFill>
                  <a:srgbClr val="FFFFFF"/>
                </a:solidFill>
              </a:rPr>
              <a:t> the things which so nearly concern their temporal salvation? For my part, whatever anguish of spirit it may cost, I am willing to know the whole truth; to know the worst, and to provide for it.</a:t>
            </a:r>
          </a:p>
          <a:p>
            <a:endParaRPr lang="en-US" sz="2200" dirty="0">
              <a:solidFill>
                <a:srgbClr val="FFFFFF"/>
              </a:solidFill>
            </a:endParaRPr>
          </a:p>
        </p:txBody>
      </p:sp>
      <p:sp>
        <p:nvSpPr>
          <p:cNvPr id="4" name="TextBox 3"/>
          <p:cNvSpPr txBox="1"/>
          <p:nvPr/>
        </p:nvSpPr>
        <p:spPr>
          <a:xfrm>
            <a:off x="4813300" y="190500"/>
            <a:ext cx="4330700" cy="6740308"/>
          </a:xfrm>
          <a:prstGeom prst="rect">
            <a:avLst/>
          </a:prstGeom>
          <a:noFill/>
        </p:spPr>
        <p:txBody>
          <a:bodyPr wrap="square" rtlCol="0">
            <a:spAutoFit/>
          </a:bodyPr>
          <a:lstStyle/>
          <a:p>
            <a:r>
              <a:rPr lang="en-US" dirty="0" smtClean="0">
                <a:solidFill>
                  <a:srgbClr val="FFFFFF"/>
                </a:solidFill>
              </a:rPr>
              <a:t>What part of the argument is it when he addresses the President again? </a:t>
            </a:r>
          </a:p>
          <a:p>
            <a:endParaRPr lang="en-US" dirty="0" smtClean="0">
              <a:solidFill>
                <a:srgbClr val="FFFFFF"/>
              </a:solidFill>
            </a:endParaRPr>
          </a:p>
          <a:p>
            <a:r>
              <a:rPr lang="en-US" dirty="0" smtClean="0">
                <a:solidFill>
                  <a:srgbClr val="FFFFFF"/>
                </a:solidFill>
              </a:rPr>
              <a:t>*a </a:t>
            </a:r>
            <a:r>
              <a:rPr lang="en-US" dirty="0" smtClean="0">
                <a:solidFill>
                  <a:srgbClr val="FFFF00"/>
                </a:solidFill>
              </a:rPr>
              <a:t>concession to the opposition &amp; a refutation (argument against their side)</a:t>
            </a:r>
          </a:p>
          <a:p>
            <a:endParaRPr lang="en-US" dirty="0" smtClean="0">
              <a:solidFill>
                <a:srgbClr val="FFFF00"/>
              </a:solidFill>
            </a:endParaRPr>
          </a:p>
          <a:p>
            <a:r>
              <a:rPr lang="en-US" dirty="0" smtClean="0">
                <a:solidFill>
                  <a:schemeClr val="bg1"/>
                </a:solidFill>
              </a:rPr>
              <a:t>*He refutes by saying that freedom without fighting is only an illusion---it cannot be a reality. </a:t>
            </a:r>
          </a:p>
          <a:p>
            <a:endParaRPr lang="en-US" dirty="0" smtClean="0">
              <a:solidFill>
                <a:schemeClr val="bg1"/>
              </a:solidFill>
            </a:endParaRPr>
          </a:p>
          <a:p>
            <a:r>
              <a:rPr lang="en-US" dirty="0" smtClean="0">
                <a:solidFill>
                  <a:schemeClr val="bg1"/>
                </a:solidFill>
              </a:rPr>
              <a:t>*Important lines of</a:t>
            </a:r>
          </a:p>
          <a:p>
            <a:r>
              <a:rPr lang="en-US" dirty="0" smtClean="0">
                <a:solidFill>
                  <a:schemeClr val="bg1"/>
                </a:solidFill>
              </a:rPr>
              <a:t>a) </a:t>
            </a:r>
            <a:r>
              <a:rPr lang="en-US" dirty="0" smtClean="0">
                <a:solidFill>
                  <a:srgbClr val="FF0000"/>
                </a:solidFill>
              </a:rPr>
              <a:t>Mythical allusion</a:t>
            </a:r>
            <a:endParaRPr lang="en-US" dirty="0" smtClean="0">
              <a:solidFill>
                <a:schemeClr val="bg1"/>
              </a:solidFill>
            </a:endParaRPr>
          </a:p>
          <a:p>
            <a:pPr marL="342900" indent="-342900"/>
            <a:r>
              <a:rPr lang="en-US" dirty="0" err="1" smtClean="0">
                <a:solidFill>
                  <a:schemeClr val="bg1"/>
                </a:solidFill>
              </a:rPr>
              <a:t>b</a:t>
            </a:r>
            <a:r>
              <a:rPr lang="en-US" dirty="0" smtClean="0">
                <a:solidFill>
                  <a:schemeClr val="bg1"/>
                </a:solidFill>
              </a:rPr>
              <a:t>) </a:t>
            </a:r>
            <a:r>
              <a:rPr lang="en-US" dirty="0" smtClean="0">
                <a:solidFill>
                  <a:srgbClr val="FF0000"/>
                </a:solidFill>
              </a:rPr>
              <a:t>Parallelism (which is also a Biblical allusion to Ezekiel 12:2)</a:t>
            </a:r>
          </a:p>
          <a:p>
            <a:pPr marL="342900" indent="-342900">
              <a:buAutoNum type="alphaLcParenR" startAt="2"/>
            </a:pPr>
            <a:endParaRPr lang="en-US" dirty="0" smtClean="0">
              <a:solidFill>
                <a:srgbClr val="FF0000"/>
              </a:solidFill>
            </a:endParaRPr>
          </a:p>
          <a:p>
            <a:pPr marL="342900" indent="-342900"/>
            <a:r>
              <a:rPr lang="en-US" dirty="0" smtClean="0">
                <a:solidFill>
                  <a:schemeClr val="bg1"/>
                </a:solidFill>
              </a:rPr>
              <a:t>*Henry is metaphorically comparing how the British are saying things to colonists, which are false hopes to how Circe (in Homer’s </a:t>
            </a:r>
            <a:r>
              <a:rPr lang="en-US" i="1" dirty="0" smtClean="0">
                <a:solidFill>
                  <a:schemeClr val="bg1"/>
                </a:solidFill>
              </a:rPr>
              <a:t>Odyssey</a:t>
            </a:r>
            <a:r>
              <a:rPr lang="en-US" dirty="0" smtClean="0">
                <a:solidFill>
                  <a:schemeClr val="bg1"/>
                </a:solidFill>
              </a:rPr>
              <a:t>) transformed men into swine after charming them with her singing.</a:t>
            </a:r>
          </a:p>
          <a:p>
            <a:pPr marL="342900" indent="-342900"/>
            <a:endParaRPr lang="en-US" dirty="0" smtClean="0">
              <a:solidFill>
                <a:schemeClr val="bg1"/>
              </a:solidFill>
            </a:endParaRPr>
          </a:p>
          <a:p>
            <a:pPr marL="342900" indent="-342900"/>
            <a:r>
              <a:rPr lang="en-US" dirty="0" smtClean="0">
                <a:solidFill>
                  <a:schemeClr val="bg1"/>
                </a:solidFill>
              </a:rPr>
              <a:t>*This is both an appeal to </a:t>
            </a:r>
            <a:r>
              <a:rPr lang="en-US" dirty="0" smtClean="0">
                <a:solidFill>
                  <a:srgbClr val="FFFF00"/>
                </a:solidFill>
              </a:rPr>
              <a:t>authority (ETHOS</a:t>
            </a:r>
            <a:r>
              <a:rPr lang="en-US" dirty="0" smtClean="0">
                <a:solidFill>
                  <a:schemeClr val="bg1"/>
                </a:solidFill>
              </a:rPr>
              <a:t>) and an appeal to </a:t>
            </a:r>
            <a:r>
              <a:rPr lang="en-US" dirty="0" smtClean="0">
                <a:solidFill>
                  <a:srgbClr val="FFFF00"/>
                </a:solidFill>
              </a:rPr>
              <a:t>PATHOS. </a:t>
            </a:r>
            <a:endParaRPr lang="en-US" dirty="0">
              <a:solidFill>
                <a:srgbClr val="FFFF00"/>
              </a:solidFill>
            </a:endParaRPr>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750"/>
            <a:ext cx="4279900" cy="6755697"/>
          </a:xfrm>
          <a:prstGeom prst="rect">
            <a:avLst/>
          </a:prstGeom>
          <a:noFill/>
        </p:spPr>
        <p:txBody>
          <a:bodyPr wrap="square" rtlCol="0">
            <a:spAutoFit/>
          </a:bodyPr>
          <a:lstStyle/>
          <a:p>
            <a:r>
              <a:rPr lang="en-US" sz="1900" dirty="0" smtClean="0">
                <a:solidFill>
                  <a:srgbClr val="FFFFFF"/>
                </a:solidFill>
              </a:rPr>
              <a:t> </a:t>
            </a:r>
            <a:r>
              <a:rPr lang="en-US" dirty="0" smtClean="0">
                <a:solidFill>
                  <a:srgbClr val="FF0000"/>
                </a:solidFill>
              </a:rPr>
              <a:t>I have but one lamp by which my feet are guided; and that is the lamp of experience</a:t>
            </a:r>
            <a:r>
              <a:rPr lang="en-US" dirty="0" smtClean="0">
                <a:solidFill>
                  <a:srgbClr val="FFFF00"/>
                </a:solidFill>
              </a:rPr>
              <a:t>. I</a:t>
            </a:r>
            <a:r>
              <a:rPr lang="en-US" dirty="0" smtClean="0">
                <a:solidFill>
                  <a:srgbClr val="FFFFFF"/>
                </a:solidFill>
              </a:rPr>
              <a:t> </a:t>
            </a:r>
            <a:r>
              <a:rPr lang="en-US" dirty="0" smtClean="0">
                <a:solidFill>
                  <a:srgbClr val="FFFF00"/>
                </a:solidFill>
              </a:rPr>
              <a:t>know of no way of judging of the future but by the past. And judging by the past</a:t>
            </a:r>
            <a:r>
              <a:rPr lang="en-US" dirty="0" smtClean="0">
                <a:solidFill>
                  <a:srgbClr val="FFFFFF"/>
                </a:solidFill>
              </a:rPr>
              <a:t>, I wish to know what there has been in the conduct of the British ministry for the last ten years, to justify those hopes with which gentlemen have been pleased to solace themselves, and the House? Is it that </a:t>
            </a:r>
            <a:r>
              <a:rPr lang="en-US" dirty="0" smtClean="0">
                <a:solidFill>
                  <a:srgbClr val="FFFF00"/>
                </a:solidFill>
              </a:rPr>
              <a:t>insidious smile </a:t>
            </a:r>
            <a:r>
              <a:rPr lang="en-US" dirty="0" smtClean="0">
                <a:solidFill>
                  <a:srgbClr val="FFFFFF"/>
                </a:solidFill>
              </a:rPr>
              <a:t>with which our petition has been lately received? Trust it not, sir; it will prove a snare to your feet. </a:t>
            </a:r>
            <a:r>
              <a:rPr lang="en-US" dirty="0" smtClean="0">
                <a:solidFill>
                  <a:srgbClr val="FF0000"/>
                </a:solidFill>
              </a:rPr>
              <a:t>Suffer not yourselves to be betrayed with a kiss. </a:t>
            </a:r>
            <a:r>
              <a:rPr lang="en-US" dirty="0" smtClean="0">
                <a:solidFill>
                  <a:srgbClr val="FFFFFF"/>
                </a:solidFill>
              </a:rPr>
              <a:t>Ask yourselves how this gracious reception of our petition comports with these war-like preparations which cover our waters and darken our land. </a:t>
            </a:r>
            <a:r>
              <a:rPr lang="en-US" dirty="0" smtClean="0">
                <a:solidFill>
                  <a:srgbClr val="FF0000"/>
                </a:solidFill>
              </a:rPr>
              <a:t>Are fleets and armies necessary to a work of love and reconciliation? Have we shown ourselves so unwilling to be reconciled, that force must be called in to win back our love? </a:t>
            </a:r>
            <a:r>
              <a:rPr lang="en-US" dirty="0" smtClean="0">
                <a:solidFill>
                  <a:srgbClr val="FFFFFF"/>
                </a:solidFill>
              </a:rPr>
              <a:t>Let us not deceive ourselves, sir. These are the implements of war and subjugation; the last arguments to which kings resort.</a:t>
            </a:r>
            <a:endParaRPr lang="en-US" dirty="0">
              <a:solidFill>
                <a:srgbClr val="FFFFFF"/>
              </a:solidFill>
            </a:endParaRPr>
          </a:p>
        </p:txBody>
      </p:sp>
      <p:sp>
        <p:nvSpPr>
          <p:cNvPr id="4" name="TextBox 3"/>
          <p:cNvSpPr txBox="1"/>
          <p:nvPr/>
        </p:nvSpPr>
        <p:spPr>
          <a:xfrm>
            <a:off x="4940300" y="40750"/>
            <a:ext cx="4203700" cy="7094250"/>
          </a:xfrm>
          <a:prstGeom prst="rect">
            <a:avLst/>
          </a:prstGeom>
          <a:noFill/>
        </p:spPr>
        <p:txBody>
          <a:bodyPr wrap="square" rtlCol="0">
            <a:spAutoFit/>
          </a:bodyPr>
          <a:lstStyle/>
          <a:p>
            <a:r>
              <a:rPr lang="en-US" sz="1700" dirty="0" smtClean="0">
                <a:solidFill>
                  <a:schemeClr val="bg1"/>
                </a:solidFill>
              </a:rPr>
              <a:t>*Henry uses a </a:t>
            </a:r>
            <a:r>
              <a:rPr lang="en-US" sz="1700" dirty="0" smtClean="0">
                <a:solidFill>
                  <a:srgbClr val="FF0000"/>
                </a:solidFill>
              </a:rPr>
              <a:t>metaphor</a:t>
            </a:r>
            <a:r>
              <a:rPr lang="en-US" sz="1700" dirty="0" smtClean="0">
                <a:solidFill>
                  <a:schemeClr val="bg1"/>
                </a:solidFill>
              </a:rPr>
              <a:t> of the lamp, which is also a </a:t>
            </a:r>
            <a:r>
              <a:rPr lang="en-US" sz="1700" dirty="0" smtClean="0">
                <a:solidFill>
                  <a:srgbClr val="FF0000"/>
                </a:solidFill>
              </a:rPr>
              <a:t>Biblical allusion </a:t>
            </a:r>
            <a:r>
              <a:rPr lang="en-US" sz="1700" dirty="0" smtClean="0">
                <a:solidFill>
                  <a:schemeClr val="bg1"/>
                </a:solidFill>
              </a:rPr>
              <a:t>saying that God’s word (which is truth) is  a “lamp unto thy feet and a light unto thy path.” </a:t>
            </a:r>
          </a:p>
          <a:p>
            <a:endParaRPr lang="en-US" sz="1700" dirty="0" smtClean="0">
              <a:solidFill>
                <a:schemeClr val="bg1"/>
              </a:solidFill>
            </a:endParaRPr>
          </a:p>
          <a:p>
            <a:r>
              <a:rPr lang="en-US" sz="1700" dirty="0" smtClean="0">
                <a:solidFill>
                  <a:schemeClr val="bg1"/>
                </a:solidFill>
              </a:rPr>
              <a:t>*This is an </a:t>
            </a:r>
            <a:r>
              <a:rPr lang="en-US" sz="1700" dirty="0" smtClean="0">
                <a:solidFill>
                  <a:srgbClr val="FFFF00"/>
                </a:solidFill>
              </a:rPr>
              <a:t>appeal to authority (God/Bible) and an appeal to ETHOS</a:t>
            </a:r>
            <a:r>
              <a:rPr lang="en-US" sz="1700" dirty="0" smtClean="0">
                <a:solidFill>
                  <a:schemeClr val="bg1"/>
                </a:solidFill>
              </a:rPr>
              <a:t>, because it shows him as a spiritual person.</a:t>
            </a:r>
          </a:p>
          <a:p>
            <a:endParaRPr lang="en-US" sz="1700" dirty="0" smtClean="0">
              <a:solidFill>
                <a:schemeClr val="bg1"/>
              </a:solidFill>
            </a:endParaRPr>
          </a:p>
          <a:p>
            <a:r>
              <a:rPr lang="en-US" sz="1700" dirty="0" smtClean="0">
                <a:solidFill>
                  <a:schemeClr val="bg1"/>
                </a:solidFill>
              </a:rPr>
              <a:t>*</a:t>
            </a:r>
            <a:r>
              <a:rPr lang="en-US" sz="1700" dirty="0" smtClean="0">
                <a:solidFill>
                  <a:srgbClr val="FFFF00"/>
                </a:solidFill>
              </a:rPr>
              <a:t>An appeal to LOGOS (logic) </a:t>
            </a:r>
            <a:r>
              <a:rPr lang="en-US" sz="1700" dirty="0" smtClean="0">
                <a:solidFill>
                  <a:schemeClr val="bg1"/>
                </a:solidFill>
              </a:rPr>
              <a:t>when Henry says he can judge the future by using his knowledge of the past</a:t>
            </a:r>
          </a:p>
          <a:p>
            <a:endParaRPr lang="en-US" sz="1700" dirty="0" smtClean="0">
              <a:solidFill>
                <a:schemeClr val="bg1"/>
              </a:solidFill>
            </a:endParaRPr>
          </a:p>
          <a:p>
            <a:r>
              <a:rPr lang="en-US" sz="1700" dirty="0" smtClean="0">
                <a:solidFill>
                  <a:schemeClr val="bg1"/>
                </a:solidFill>
              </a:rPr>
              <a:t>*”insidious smile” appeals to </a:t>
            </a:r>
            <a:r>
              <a:rPr lang="en-US" sz="1700" dirty="0" smtClean="0">
                <a:solidFill>
                  <a:srgbClr val="FFFF00"/>
                </a:solidFill>
              </a:rPr>
              <a:t>PATHOS (British fooling colonists)</a:t>
            </a:r>
          </a:p>
          <a:p>
            <a:endParaRPr lang="en-US" sz="1700" dirty="0" smtClean="0">
              <a:solidFill>
                <a:srgbClr val="FFFF00"/>
              </a:solidFill>
            </a:endParaRPr>
          </a:p>
          <a:p>
            <a:r>
              <a:rPr lang="en-US" sz="1700" dirty="0" smtClean="0">
                <a:solidFill>
                  <a:srgbClr val="FF0000"/>
                </a:solidFill>
              </a:rPr>
              <a:t>*Biblical allusion and metaphor---Judas betraying Jesus</a:t>
            </a:r>
          </a:p>
          <a:p>
            <a:endParaRPr lang="en-US" sz="1700" dirty="0" smtClean="0">
              <a:solidFill>
                <a:srgbClr val="FF0000"/>
              </a:solidFill>
            </a:endParaRPr>
          </a:p>
          <a:p>
            <a:r>
              <a:rPr lang="en-US" sz="1700" dirty="0" smtClean="0">
                <a:solidFill>
                  <a:schemeClr val="bg1"/>
                </a:solidFill>
              </a:rPr>
              <a:t>*Henry also employs the </a:t>
            </a:r>
            <a:r>
              <a:rPr lang="en-US" sz="1700" dirty="0" smtClean="0">
                <a:solidFill>
                  <a:srgbClr val="FF0000"/>
                </a:solidFill>
              </a:rPr>
              <a:t>rhetorical question</a:t>
            </a:r>
            <a:r>
              <a:rPr lang="en-US" sz="1700" dirty="0" smtClean="0">
                <a:solidFill>
                  <a:schemeClr val="bg1"/>
                </a:solidFill>
              </a:rPr>
              <a:t> to make the colonists recognize that British are prepping for war</a:t>
            </a:r>
          </a:p>
          <a:p>
            <a:endParaRPr lang="en-US" sz="1700" dirty="0" smtClean="0">
              <a:solidFill>
                <a:schemeClr val="bg1"/>
              </a:solidFill>
            </a:endParaRPr>
          </a:p>
          <a:p>
            <a:r>
              <a:rPr lang="en-US" sz="1700" dirty="0" smtClean="0">
                <a:solidFill>
                  <a:schemeClr val="bg1"/>
                </a:solidFill>
              </a:rPr>
              <a:t>*Henry also </a:t>
            </a:r>
            <a:r>
              <a:rPr lang="en-US" sz="1700" dirty="0" smtClean="0">
                <a:solidFill>
                  <a:srgbClr val="FFFF00"/>
                </a:solidFill>
              </a:rPr>
              <a:t>appeals to PATHOS by using words like “implements of war and subjugation” </a:t>
            </a:r>
            <a:endParaRPr lang="en-US" sz="1700"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6555641"/>
          </a:xfrm>
          <a:prstGeom prst="rect">
            <a:avLst/>
          </a:prstGeom>
        </p:spPr>
        <p:txBody>
          <a:bodyPr wrap="square">
            <a:spAutoFit/>
          </a:bodyPr>
          <a:lstStyle/>
          <a:p>
            <a:r>
              <a:rPr lang="en-US" sz="2000" dirty="0" smtClean="0">
                <a:solidFill>
                  <a:schemeClr val="bg1"/>
                </a:solidFill>
              </a:rPr>
              <a:t>I ask, gentlemen, sir, what means this martial array, if its purpose be not to force us to submission? Can gentlemen assign any other possible motive for it? </a:t>
            </a:r>
            <a:r>
              <a:rPr lang="en-US" sz="2000" dirty="0" smtClean="0">
                <a:solidFill>
                  <a:srgbClr val="FFFF00"/>
                </a:solidFill>
              </a:rPr>
              <a:t>Has Great Britain any enemy, in this quarter of the world, to call for all this accumulation of navies and armies?</a:t>
            </a:r>
            <a:r>
              <a:rPr lang="en-US" sz="2000" dirty="0" smtClean="0">
                <a:solidFill>
                  <a:srgbClr val="FF0000"/>
                </a:solidFill>
              </a:rPr>
              <a:t> No, sir, she has none. They are meant for us; they can be meant for no other. </a:t>
            </a:r>
            <a:r>
              <a:rPr lang="en-US" sz="2000" dirty="0" smtClean="0">
                <a:solidFill>
                  <a:schemeClr val="bg1"/>
                </a:solidFill>
              </a:rPr>
              <a:t>They are sent over to bind and rivet upon us those chains which the British ministry have been so long forging. And what have we to oppose to them? </a:t>
            </a:r>
            <a:r>
              <a:rPr lang="en-US" sz="2000" dirty="0" smtClean="0">
                <a:solidFill>
                  <a:srgbClr val="FFFF00"/>
                </a:solidFill>
              </a:rPr>
              <a:t>Shall we try argument? </a:t>
            </a:r>
            <a:r>
              <a:rPr lang="en-US" sz="2000" dirty="0" smtClean="0">
                <a:solidFill>
                  <a:schemeClr val="bg1"/>
                </a:solidFill>
              </a:rPr>
              <a:t>Sir, we have been trying that for the last ten years. </a:t>
            </a:r>
            <a:r>
              <a:rPr lang="en-US" sz="2000" dirty="0" smtClean="0">
                <a:solidFill>
                  <a:srgbClr val="FFFF00"/>
                </a:solidFill>
              </a:rPr>
              <a:t>Have we anything new to offer upon the subject? </a:t>
            </a:r>
            <a:r>
              <a:rPr lang="en-US" sz="2000" dirty="0" smtClean="0">
                <a:solidFill>
                  <a:schemeClr val="bg1"/>
                </a:solidFill>
              </a:rPr>
              <a:t>Nothing. We have held the subject up in every light of which it is capable; but it has been all in vain. </a:t>
            </a:r>
            <a:r>
              <a:rPr lang="en-US" sz="2000" dirty="0" smtClean="0">
                <a:solidFill>
                  <a:srgbClr val="FFFF00"/>
                </a:solidFill>
              </a:rPr>
              <a:t>Shall we resort to entreaty and humble supplication? What terms shall we find which have not been already exhausted?</a:t>
            </a:r>
            <a:endParaRPr lang="en-US" sz="2000" dirty="0">
              <a:solidFill>
                <a:srgbClr val="FFFF00"/>
              </a:solidFill>
            </a:endParaRPr>
          </a:p>
        </p:txBody>
      </p:sp>
      <p:sp>
        <p:nvSpPr>
          <p:cNvPr id="3" name="TextBox 2"/>
          <p:cNvSpPr txBox="1"/>
          <p:nvPr/>
        </p:nvSpPr>
        <p:spPr>
          <a:xfrm>
            <a:off x="5143500" y="469900"/>
            <a:ext cx="3848100" cy="5909311"/>
          </a:xfrm>
          <a:prstGeom prst="rect">
            <a:avLst/>
          </a:prstGeom>
          <a:noFill/>
        </p:spPr>
        <p:txBody>
          <a:bodyPr wrap="square" rtlCol="0">
            <a:spAutoFit/>
          </a:bodyPr>
          <a:lstStyle/>
          <a:p>
            <a:r>
              <a:rPr lang="en-US" dirty="0" smtClean="0">
                <a:solidFill>
                  <a:srgbClr val="FFFFFF"/>
                </a:solidFill>
              </a:rPr>
              <a:t>*Henry continues </a:t>
            </a:r>
            <a:r>
              <a:rPr lang="en-US" dirty="0" smtClean="0">
                <a:solidFill>
                  <a:srgbClr val="FFFF00"/>
                </a:solidFill>
              </a:rPr>
              <a:t>rhetorical questions </a:t>
            </a:r>
            <a:r>
              <a:rPr lang="en-US" dirty="0" smtClean="0">
                <a:solidFill>
                  <a:schemeClr val="bg1"/>
                </a:solidFill>
              </a:rPr>
              <a:t>that are followed by </a:t>
            </a:r>
            <a:r>
              <a:rPr lang="en-US" dirty="0" smtClean="0">
                <a:solidFill>
                  <a:srgbClr val="FFFF00"/>
                </a:solidFill>
              </a:rPr>
              <a:t>a declarative sentence answering the questions.</a:t>
            </a:r>
          </a:p>
          <a:p>
            <a:endParaRPr lang="en-US" dirty="0" smtClean="0">
              <a:solidFill>
                <a:srgbClr val="FFFF00"/>
              </a:solidFill>
            </a:endParaRPr>
          </a:p>
          <a:p>
            <a:r>
              <a:rPr lang="en-US" dirty="0" smtClean="0">
                <a:solidFill>
                  <a:srgbClr val="FFFFFF"/>
                </a:solidFill>
              </a:rPr>
              <a:t>*</a:t>
            </a:r>
            <a:r>
              <a:rPr lang="en-US" dirty="0" smtClean="0">
                <a:solidFill>
                  <a:schemeClr val="bg1"/>
                </a:solidFill>
              </a:rPr>
              <a:t>Henry uses </a:t>
            </a:r>
            <a:r>
              <a:rPr lang="en-US" dirty="0" smtClean="0">
                <a:solidFill>
                  <a:srgbClr val="FF0000"/>
                </a:solidFill>
              </a:rPr>
              <a:t>parallel independent clauses with “they are meant for us; they can be meant for no other.</a:t>
            </a:r>
          </a:p>
          <a:p>
            <a:endParaRPr lang="en-US" dirty="0" smtClean="0">
              <a:solidFill>
                <a:srgbClr val="FF0000"/>
              </a:solidFill>
            </a:endParaRPr>
          </a:p>
          <a:p>
            <a:r>
              <a:rPr lang="en-US" dirty="0" smtClean="0">
                <a:solidFill>
                  <a:srgbClr val="FFFFFF"/>
                </a:solidFill>
              </a:rPr>
              <a:t>*Henry also uses a </a:t>
            </a:r>
            <a:r>
              <a:rPr lang="en-US" dirty="0" smtClean="0">
                <a:solidFill>
                  <a:srgbClr val="FF0000"/>
                </a:solidFill>
              </a:rPr>
              <a:t>metaphor</a:t>
            </a:r>
            <a:r>
              <a:rPr lang="en-US" dirty="0" smtClean="0">
                <a:solidFill>
                  <a:schemeClr val="bg1"/>
                </a:solidFill>
              </a:rPr>
              <a:t> with those who “bind and rivet…those chains,” creating an </a:t>
            </a:r>
            <a:r>
              <a:rPr lang="en-US" dirty="0" smtClean="0">
                <a:solidFill>
                  <a:srgbClr val="FFFF00"/>
                </a:solidFill>
              </a:rPr>
              <a:t>appeal to PATHOS (with slavery).</a:t>
            </a:r>
            <a:endParaRPr lang="en-US" dirty="0" smtClean="0">
              <a:solidFill>
                <a:srgbClr val="FFFFFF"/>
              </a:solidFill>
            </a:endParaRPr>
          </a:p>
          <a:p>
            <a:endParaRPr lang="en-US" dirty="0" smtClean="0">
              <a:solidFill>
                <a:srgbClr val="FF0000"/>
              </a:solidFill>
            </a:endParaRPr>
          </a:p>
          <a:p>
            <a:r>
              <a:rPr lang="en-US" dirty="0" smtClean="0">
                <a:solidFill>
                  <a:schemeClr val="bg1"/>
                </a:solidFill>
              </a:rPr>
              <a:t>*Henry asks the audience: </a:t>
            </a:r>
          </a:p>
          <a:p>
            <a:pPr marL="342900" indent="-342900">
              <a:buAutoNum type="arabicParenR"/>
            </a:pPr>
            <a:r>
              <a:rPr lang="en-US" dirty="0" smtClean="0">
                <a:solidFill>
                  <a:schemeClr val="bg1"/>
                </a:solidFill>
              </a:rPr>
              <a:t>What can we use to go against them? (argument?)</a:t>
            </a:r>
          </a:p>
          <a:p>
            <a:pPr marL="342900" indent="-342900">
              <a:buAutoNum type="arabicParenR"/>
            </a:pPr>
            <a:r>
              <a:rPr lang="en-US" dirty="0" smtClean="0">
                <a:solidFill>
                  <a:schemeClr val="bg1"/>
                </a:solidFill>
              </a:rPr>
              <a:t>Is there anything we have not yet said? (nope)</a:t>
            </a:r>
          </a:p>
          <a:p>
            <a:pPr marL="342900" indent="-342900">
              <a:buAutoNum type="arabicParenR"/>
            </a:pPr>
            <a:r>
              <a:rPr lang="en-US" dirty="0" smtClean="0">
                <a:solidFill>
                  <a:schemeClr val="bg1"/>
                </a:solidFill>
              </a:rPr>
              <a:t>Shall we kiss up to the King? (nope)</a:t>
            </a:r>
          </a:p>
          <a:p>
            <a:pPr marL="342900" indent="-342900">
              <a:buAutoNum type="arabicParenR"/>
            </a:pPr>
            <a:r>
              <a:rPr lang="en-US" dirty="0" smtClean="0">
                <a:solidFill>
                  <a:schemeClr val="bg1"/>
                </a:solidFill>
              </a:rPr>
              <a:t>What promises should we try that have not already been used? </a:t>
            </a:r>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775200" cy="6524862"/>
          </a:xfrm>
          <a:prstGeom prst="rect">
            <a:avLst/>
          </a:prstGeom>
          <a:noFill/>
        </p:spPr>
        <p:txBody>
          <a:bodyPr wrap="square" rtlCol="0">
            <a:spAutoFit/>
          </a:bodyPr>
          <a:lstStyle/>
          <a:p>
            <a:r>
              <a:rPr lang="en-US" sz="2200" dirty="0" smtClean="0">
                <a:solidFill>
                  <a:srgbClr val="FFFFFF"/>
                </a:solidFill>
              </a:rPr>
              <a:t>Let us not, I beseech you, sir, deceive ourselves. Sir, we have done everything that could be done, to avert the storm which is now coming on. We have </a:t>
            </a:r>
            <a:r>
              <a:rPr lang="en-US" sz="2200" dirty="0" smtClean="0">
                <a:solidFill>
                  <a:srgbClr val="FF0000"/>
                </a:solidFill>
              </a:rPr>
              <a:t>petitioned</a:t>
            </a:r>
            <a:r>
              <a:rPr lang="en-US" sz="2200" dirty="0" smtClean="0">
                <a:solidFill>
                  <a:srgbClr val="FFFFFF"/>
                </a:solidFill>
              </a:rPr>
              <a:t>; we have </a:t>
            </a:r>
            <a:r>
              <a:rPr lang="en-US" sz="2200" dirty="0" smtClean="0">
                <a:solidFill>
                  <a:srgbClr val="FF0000"/>
                </a:solidFill>
              </a:rPr>
              <a:t>remonstrated</a:t>
            </a:r>
            <a:r>
              <a:rPr lang="en-US" sz="2200" dirty="0" smtClean="0">
                <a:solidFill>
                  <a:srgbClr val="FFFFFF"/>
                </a:solidFill>
              </a:rPr>
              <a:t>; we have </a:t>
            </a:r>
            <a:r>
              <a:rPr lang="en-US" sz="2200" dirty="0" smtClean="0">
                <a:solidFill>
                  <a:srgbClr val="FF0000"/>
                </a:solidFill>
              </a:rPr>
              <a:t>supplicated</a:t>
            </a:r>
            <a:r>
              <a:rPr lang="en-US" sz="2200" dirty="0" smtClean="0">
                <a:solidFill>
                  <a:srgbClr val="FFFFFF"/>
                </a:solidFill>
              </a:rPr>
              <a:t>; we have </a:t>
            </a:r>
            <a:r>
              <a:rPr lang="en-US" sz="2200" dirty="0" smtClean="0">
                <a:solidFill>
                  <a:srgbClr val="FF0000"/>
                </a:solidFill>
              </a:rPr>
              <a:t>prostrated</a:t>
            </a:r>
            <a:r>
              <a:rPr lang="en-US" sz="2200" dirty="0" smtClean="0">
                <a:solidFill>
                  <a:srgbClr val="FFFFFF"/>
                </a:solidFill>
              </a:rPr>
              <a:t> ourselves before the throne, and have implored its interposition to arrest the tyrannical hands of the ministry and Parliament. Our </a:t>
            </a:r>
            <a:r>
              <a:rPr lang="en-US" sz="2200" dirty="0" smtClean="0">
                <a:solidFill>
                  <a:srgbClr val="FF0000"/>
                </a:solidFill>
              </a:rPr>
              <a:t>petitions</a:t>
            </a:r>
            <a:r>
              <a:rPr lang="en-US" sz="2200" dirty="0" smtClean="0">
                <a:solidFill>
                  <a:srgbClr val="FFFFFF"/>
                </a:solidFill>
              </a:rPr>
              <a:t> have been </a:t>
            </a:r>
            <a:r>
              <a:rPr lang="en-US" sz="2200" dirty="0" smtClean="0">
                <a:solidFill>
                  <a:srgbClr val="FF0000"/>
                </a:solidFill>
              </a:rPr>
              <a:t>slighted</a:t>
            </a:r>
            <a:r>
              <a:rPr lang="en-US" sz="2200" dirty="0" smtClean="0">
                <a:solidFill>
                  <a:srgbClr val="FFFFFF"/>
                </a:solidFill>
              </a:rPr>
              <a:t>; our </a:t>
            </a:r>
            <a:r>
              <a:rPr lang="en-US" sz="2200" dirty="0" smtClean="0">
                <a:solidFill>
                  <a:srgbClr val="FF0000"/>
                </a:solidFill>
              </a:rPr>
              <a:t>remonstrances</a:t>
            </a:r>
            <a:r>
              <a:rPr lang="en-US" sz="2200" dirty="0" smtClean="0">
                <a:solidFill>
                  <a:srgbClr val="FFFFFF"/>
                </a:solidFill>
              </a:rPr>
              <a:t> have produced additional violence and insult; our supplications have been disregarded; and we have been spurned, with contempt, from the foot of the throne. </a:t>
            </a:r>
            <a:r>
              <a:rPr lang="en-US" sz="2200" dirty="0" smtClean="0">
                <a:solidFill>
                  <a:srgbClr val="FFFF00"/>
                </a:solidFill>
              </a:rPr>
              <a:t>In vain, after these things, may we indulge the fond hope of peace and reconciliation. There is no longer any room for hope. </a:t>
            </a:r>
            <a:endParaRPr lang="en-US" sz="2200" dirty="0">
              <a:solidFill>
                <a:srgbClr val="FFFF00"/>
              </a:solidFill>
            </a:endParaRPr>
          </a:p>
        </p:txBody>
      </p:sp>
      <p:sp>
        <p:nvSpPr>
          <p:cNvPr id="3" name="TextBox 2"/>
          <p:cNvSpPr txBox="1"/>
          <p:nvPr/>
        </p:nvSpPr>
        <p:spPr>
          <a:xfrm>
            <a:off x="5334000" y="330200"/>
            <a:ext cx="3479800" cy="5632312"/>
          </a:xfrm>
          <a:prstGeom prst="rect">
            <a:avLst/>
          </a:prstGeom>
          <a:noFill/>
        </p:spPr>
        <p:txBody>
          <a:bodyPr wrap="square" rtlCol="0">
            <a:spAutoFit/>
          </a:bodyPr>
          <a:lstStyle/>
          <a:p>
            <a:r>
              <a:rPr lang="en-US" dirty="0" smtClean="0">
                <a:solidFill>
                  <a:srgbClr val="FFFFFF"/>
                </a:solidFill>
              </a:rPr>
              <a:t>*Henry employs the </a:t>
            </a:r>
            <a:r>
              <a:rPr lang="en-US" dirty="0" smtClean="0">
                <a:solidFill>
                  <a:srgbClr val="FF0000"/>
                </a:solidFill>
              </a:rPr>
              <a:t>parallel structure </a:t>
            </a:r>
            <a:r>
              <a:rPr lang="en-US" dirty="0" smtClean="0">
                <a:solidFill>
                  <a:schemeClr val="bg1"/>
                </a:solidFill>
              </a:rPr>
              <a:t> of “We have...we have” and “our…our” which indicates that all actions are equally important, but they become more emphatic in word choice.</a:t>
            </a:r>
          </a:p>
          <a:p>
            <a:endParaRPr lang="en-US" dirty="0" smtClean="0">
              <a:solidFill>
                <a:schemeClr val="bg1"/>
              </a:solidFill>
            </a:endParaRPr>
          </a:p>
          <a:p>
            <a:r>
              <a:rPr lang="en-US" dirty="0" smtClean="0">
                <a:solidFill>
                  <a:schemeClr val="bg1"/>
                </a:solidFill>
              </a:rPr>
              <a:t>*These are meant to create an </a:t>
            </a:r>
            <a:r>
              <a:rPr lang="en-US" dirty="0" smtClean="0">
                <a:solidFill>
                  <a:srgbClr val="FFFF00"/>
                </a:solidFill>
              </a:rPr>
              <a:t>appeal to PATHOS.</a:t>
            </a:r>
          </a:p>
          <a:p>
            <a:endParaRPr lang="en-US" dirty="0" smtClean="0">
              <a:solidFill>
                <a:srgbClr val="FFFF00"/>
              </a:solidFill>
            </a:endParaRPr>
          </a:p>
          <a:p>
            <a:r>
              <a:rPr lang="en-US" dirty="0" smtClean="0">
                <a:solidFill>
                  <a:srgbClr val="FFFF00"/>
                </a:solidFill>
              </a:rPr>
              <a:t>*The word choice is inflammatory, </a:t>
            </a:r>
            <a:r>
              <a:rPr lang="en-US" dirty="0" smtClean="0">
                <a:solidFill>
                  <a:schemeClr val="bg1"/>
                </a:solidFill>
              </a:rPr>
              <a:t>with words like “additional violence and insult” and “spurned.” </a:t>
            </a:r>
          </a:p>
          <a:p>
            <a:endParaRPr lang="en-US" dirty="0" smtClean="0">
              <a:solidFill>
                <a:srgbClr val="FFFF00"/>
              </a:solidFill>
            </a:endParaRPr>
          </a:p>
          <a:p>
            <a:r>
              <a:rPr lang="en-US" dirty="0" smtClean="0">
                <a:solidFill>
                  <a:schemeClr val="bg1"/>
                </a:solidFill>
              </a:rPr>
              <a:t>*These also create a rhetorical structure of </a:t>
            </a:r>
            <a:r>
              <a:rPr lang="en-US" dirty="0" smtClean="0">
                <a:solidFill>
                  <a:srgbClr val="FF0000"/>
                </a:solidFill>
              </a:rPr>
              <a:t>cause and effect</a:t>
            </a:r>
            <a:r>
              <a:rPr lang="en-US" dirty="0" smtClean="0">
                <a:solidFill>
                  <a:srgbClr val="FFFF00"/>
                </a:solidFill>
              </a:rPr>
              <a:t>.</a:t>
            </a:r>
            <a:endParaRPr lang="en-US" dirty="0" smtClean="0">
              <a:solidFill>
                <a:schemeClr val="bg1"/>
              </a:solidFill>
            </a:endParaRPr>
          </a:p>
          <a:p>
            <a:endParaRPr lang="en-US" dirty="0" smtClean="0">
              <a:solidFill>
                <a:srgbClr val="FFFF00"/>
              </a:solidFill>
            </a:endParaRPr>
          </a:p>
          <a:p>
            <a:endParaRPr lang="en-US" dirty="0" smtClean="0">
              <a:solidFill>
                <a:schemeClr val="bg1"/>
              </a:solidFill>
            </a:endParaRPr>
          </a:p>
          <a:p>
            <a:endParaRPr lang="en-US" dirty="0">
              <a:solidFill>
                <a:schemeClr val="bg1"/>
              </a:solidFill>
            </a:endParaRPr>
          </a:p>
          <a:p>
            <a:r>
              <a:rPr lang="en-US" dirty="0" smtClean="0">
                <a:solidFill>
                  <a:schemeClr val="bg1"/>
                </a:solidFill>
              </a:rPr>
              <a:t>  </a:t>
            </a:r>
            <a:endParaRPr lang="en-US"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5262979"/>
          </a:xfrm>
          <a:prstGeom prst="rect">
            <a:avLst/>
          </a:prstGeom>
        </p:spPr>
        <p:txBody>
          <a:bodyPr wrap="square">
            <a:spAutoFit/>
          </a:bodyPr>
          <a:lstStyle/>
          <a:p>
            <a:r>
              <a:rPr lang="en-US" sz="2400" dirty="0" smtClean="0">
                <a:solidFill>
                  <a:srgbClr val="FFFFFF"/>
                </a:solidFill>
              </a:rPr>
              <a:t>If we wish to be free, if we mean to preserve inviolate those inestimable privileges for which we have been so long contending, if we mean not basely to abandon the </a:t>
            </a:r>
            <a:r>
              <a:rPr lang="en-US" sz="2400" dirty="0" smtClean="0">
                <a:solidFill>
                  <a:srgbClr val="FFFF00"/>
                </a:solidFill>
              </a:rPr>
              <a:t>noble struggle</a:t>
            </a:r>
            <a:r>
              <a:rPr lang="en-US" sz="2400" dirty="0" smtClean="0">
                <a:solidFill>
                  <a:srgbClr val="FFFFFF"/>
                </a:solidFill>
              </a:rPr>
              <a:t> in which we have been so long engaged, and which we have pledged ourselves never to </a:t>
            </a:r>
            <a:r>
              <a:rPr lang="en-US" sz="2500" dirty="0" smtClean="0">
                <a:solidFill>
                  <a:srgbClr val="FFFFFF"/>
                </a:solidFill>
              </a:rPr>
              <a:t>abandon</a:t>
            </a:r>
            <a:r>
              <a:rPr lang="en-US" sz="2400" dirty="0" smtClean="0">
                <a:solidFill>
                  <a:srgbClr val="FFFFFF"/>
                </a:solidFill>
              </a:rPr>
              <a:t> until the glorious object of our contest shall be obtained, </a:t>
            </a:r>
            <a:r>
              <a:rPr lang="en-US" sz="2400" dirty="0" smtClean="0">
                <a:solidFill>
                  <a:srgbClr val="FF0000"/>
                </a:solidFill>
              </a:rPr>
              <a:t>we must fight! I repeat it, sir, we must fight!</a:t>
            </a:r>
            <a:r>
              <a:rPr lang="en-US" sz="2400" dirty="0" smtClean="0">
                <a:solidFill>
                  <a:srgbClr val="FFFFFF"/>
                </a:solidFill>
              </a:rPr>
              <a:t> An appeal to arms and to the God of Hosts is all that is left us!</a:t>
            </a:r>
            <a:endParaRPr lang="en-US" sz="2400" dirty="0">
              <a:solidFill>
                <a:srgbClr val="FFFFFF"/>
              </a:solidFill>
            </a:endParaRPr>
          </a:p>
        </p:txBody>
      </p:sp>
      <p:sp>
        <p:nvSpPr>
          <p:cNvPr id="3" name="TextBox 2"/>
          <p:cNvSpPr txBox="1"/>
          <p:nvPr/>
        </p:nvSpPr>
        <p:spPr>
          <a:xfrm>
            <a:off x="5397500" y="424934"/>
            <a:ext cx="3314700" cy="5647699"/>
          </a:xfrm>
          <a:prstGeom prst="rect">
            <a:avLst/>
          </a:prstGeom>
          <a:noFill/>
        </p:spPr>
        <p:txBody>
          <a:bodyPr wrap="square" rtlCol="0">
            <a:spAutoFit/>
          </a:bodyPr>
          <a:lstStyle/>
          <a:p>
            <a:r>
              <a:rPr lang="en-US" sz="1900" dirty="0" smtClean="0">
                <a:solidFill>
                  <a:srgbClr val="FFFFFF"/>
                </a:solidFill>
              </a:rPr>
              <a:t>*This is Henry’s </a:t>
            </a:r>
            <a:r>
              <a:rPr lang="en-US" sz="1900" dirty="0" smtClean="0">
                <a:solidFill>
                  <a:srgbClr val="FFFF00"/>
                </a:solidFill>
              </a:rPr>
              <a:t>Call to Action—in a long periodic exclamatory sentence</a:t>
            </a:r>
            <a:r>
              <a:rPr lang="en-US" sz="1900" dirty="0" smtClean="0">
                <a:solidFill>
                  <a:schemeClr val="bg1"/>
                </a:solidFill>
              </a:rPr>
              <a:t>, which state the results of fighting. </a:t>
            </a:r>
          </a:p>
          <a:p>
            <a:endParaRPr lang="en-US" sz="1900" dirty="0" smtClean="0">
              <a:solidFill>
                <a:schemeClr val="bg1"/>
              </a:solidFill>
            </a:endParaRPr>
          </a:p>
          <a:p>
            <a:r>
              <a:rPr lang="en-US" sz="1900" dirty="0" smtClean="0">
                <a:solidFill>
                  <a:schemeClr val="bg1"/>
                </a:solidFill>
              </a:rPr>
              <a:t>*He creates a sense of urgency by using the exclamation point at the end of the </a:t>
            </a:r>
            <a:r>
              <a:rPr lang="en-US" sz="1900" dirty="0" smtClean="0">
                <a:solidFill>
                  <a:srgbClr val="FF0000"/>
                </a:solidFill>
              </a:rPr>
              <a:t>repetition of “we must fight!” </a:t>
            </a:r>
          </a:p>
          <a:p>
            <a:endParaRPr lang="en-US" sz="1900" dirty="0" smtClean="0">
              <a:solidFill>
                <a:srgbClr val="FF0000"/>
              </a:solidFill>
            </a:endParaRPr>
          </a:p>
          <a:p>
            <a:r>
              <a:rPr lang="en-US" sz="1900" dirty="0" smtClean="0">
                <a:solidFill>
                  <a:schemeClr val="bg1"/>
                </a:solidFill>
              </a:rPr>
              <a:t>*This is also an </a:t>
            </a:r>
            <a:r>
              <a:rPr lang="en-US" sz="1900" dirty="0" smtClean="0">
                <a:solidFill>
                  <a:srgbClr val="FFFF00"/>
                </a:solidFill>
              </a:rPr>
              <a:t>appeal to PATHOS. </a:t>
            </a:r>
          </a:p>
          <a:p>
            <a:endParaRPr lang="en-US" sz="1900" dirty="0" smtClean="0">
              <a:solidFill>
                <a:srgbClr val="FF0000"/>
              </a:solidFill>
            </a:endParaRPr>
          </a:p>
          <a:p>
            <a:r>
              <a:rPr lang="en-US" sz="1900" dirty="0" smtClean="0">
                <a:solidFill>
                  <a:schemeClr val="bg1"/>
                </a:solidFill>
              </a:rPr>
              <a:t>*He is showing the desirable outcomes before he shows the undesirable way of attaining these goals, by fighting, which so many of them wanted to avoid. </a:t>
            </a:r>
            <a:endParaRPr lang="en-US" sz="1900"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6555641"/>
          </a:xfrm>
          <a:prstGeom prst="rect">
            <a:avLst/>
          </a:prstGeom>
        </p:spPr>
        <p:txBody>
          <a:bodyPr>
            <a:spAutoFit/>
          </a:bodyPr>
          <a:lstStyle/>
          <a:p>
            <a:r>
              <a:rPr lang="en-US" sz="2000" dirty="0" smtClean="0">
                <a:solidFill>
                  <a:srgbClr val="FFFFFF"/>
                </a:solidFill>
              </a:rPr>
              <a:t>They tell us, sir, that we are weak; unable to cope with so formidable an adversary. But when shall we be stronger? Will it be the next week, or the next year? Will it be when we are totally disarmed, and when a British guard shall be stationed in every house? Shall we gather strength by irresolution and inaction? </a:t>
            </a:r>
            <a:r>
              <a:rPr lang="en-US" sz="2000" dirty="0" smtClean="0">
                <a:solidFill>
                  <a:srgbClr val="FF0000"/>
                </a:solidFill>
              </a:rPr>
              <a:t>Shall we acquire the means of effectual resistance, by lying supinely on our backs, and hugging the delusive phantom of hope, until our enemies </a:t>
            </a:r>
            <a:r>
              <a:rPr lang="en-US" sz="2000" dirty="0" smtClean="0">
                <a:solidFill>
                  <a:srgbClr val="FFFF00"/>
                </a:solidFill>
              </a:rPr>
              <a:t>shall have bound us hand and foot? </a:t>
            </a:r>
            <a:r>
              <a:rPr lang="en-US" sz="2000" dirty="0" smtClean="0">
                <a:solidFill>
                  <a:srgbClr val="FFFFFF"/>
                </a:solidFill>
              </a:rPr>
              <a:t>Sir, we are not weak if we make a proper use of those means which the God of nature hath placed in our power. Three millions of people, armed in </a:t>
            </a:r>
            <a:r>
              <a:rPr lang="en-US" sz="2000" dirty="0" smtClean="0">
                <a:solidFill>
                  <a:srgbClr val="FFFF00"/>
                </a:solidFill>
              </a:rPr>
              <a:t>the holy cause of liberty</a:t>
            </a:r>
            <a:r>
              <a:rPr lang="en-US" sz="2000" dirty="0" smtClean="0">
                <a:solidFill>
                  <a:srgbClr val="FFFFFF"/>
                </a:solidFill>
              </a:rPr>
              <a:t>, and in such a country as that which we possess, are </a:t>
            </a:r>
            <a:r>
              <a:rPr lang="en-US" sz="2000" dirty="0" smtClean="0">
                <a:solidFill>
                  <a:srgbClr val="FFFF00"/>
                </a:solidFill>
              </a:rPr>
              <a:t>invincible by any force which our enemy can send against us.</a:t>
            </a:r>
            <a:r>
              <a:rPr lang="en-US" sz="2000" dirty="0" smtClean="0">
                <a:solidFill>
                  <a:srgbClr val="FFFFFF"/>
                </a:solidFill>
              </a:rPr>
              <a:t> </a:t>
            </a:r>
            <a:r>
              <a:rPr lang="en-US" sz="2000" dirty="0" smtClean="0">
                <a:solidFill>
                  <a:srgbClr val="FFFF00"/>
                </a:solidFill>
              </a:rPr>
              <a:t>Besides, sir, we shall not fight our battles alone. </a:t>
            </a:r>
            <a:endParaRPr lang="en-US" sz="2000" dirty="0">
              <a:solidFill>
                <a:srgbClr val="FFFF00"/>
              </a:solidFill>
            </a:endParaRPr>
          </a:p>
        </p:txBody>
      </p:sp>
      <p:sp>
        <p:nvSpPr>
          <p:cNvPr id="3" name="TextBox 2"/>
          <p:cNvSpPr txBox="1"/>
          <p:nvPr/>
        </p:nvSpPr>
        <p:spPr>
          <a:xfrm>
            <a:off x="5346700" y="304800"/>
            <a:ext cx="3797300" cy="5078314"/>
          </a:xfrm>
          <a:prstGeom prst="rect">
            <a:avLst/>
          </a:prstGeom>
          <a:noFill/>
        </p:spPr>
        <p:txBody>
          <a:bodyPr wrap="square" rtlCol="0">
            <a:spAutoFit/>
          </a:bodyPr>
          <a:lstStyle/>
          <a:p>
            <a:r>
              <a:rPr lang="en-US" dirty="0" smtClean="0">
                <a:solidFill>
                  <a:srgbClr val="FFFFFF"/>
                </a:solidFill>
              </a:rPr>
              <a:t>*Henry begins with the </a:t>
            </a:r>
            <a:r>
              <a:rPr lang="en-US" dirty="0" smtClean="0">
                <a:solidFill>
                  <a:srgbClr val="FFFF00"/>
                </a:solidFill>
              </a:rPr>
              <a:t>opposing argument </a:t>
            </a:r>
            <a:r>
              <a:rPr lang="en-US" dirty="0" smtClean="0">
                <a:solidFill>
                  <a:srgbClr val="FFFFFF"/>
                </a:solidFill>
              </a:rPr>
              <a:t>that the </a:t>
            </a:r>
            <a:r>
              <a:rPr lang="en-US" dirty="0" smtClean="0">
                <a:solidFill>
                  <a:srgbClr val="FFFF00"/>
                </a:solidFill>
              </a:rPr>
              <a:t>colonists are weak.</a:t>
            </a:r>
          </a:p>
          <a:p>
            <a:endParaRPr lang="en-US" dirty="0" smtClean="0">
              <a:solidFill>
                <a:schemeClr val="bg1"/>
              </a:solidFill>
            </a:endParaRPr>
          </a:p>
          <a:p>
            <a:r>
              <a:rPr lang="en-US" dirty="0" smtClean="0">
                <a:solidFill>
                  <a:schemeClr val="bg1"/>
                </a:solidFill>
              </a:rPr>
              <a:t>*This area is also incorporating </a:t>
            </a:r>
            <a:r>
              <a:rPr lang="en-US" dirty="0" smtClean="0">
                <a:solidFill>
                  <a:srgbClr val="FF0000"/>
                </a:solidFill>
              </a:rPr>
              <a:t>rhetorical questions and a statement that refutes them.</a:t>
            </a:r>
          </a:p>
          <a:p>
            <a:r>
              <a:rPr lang="en-US" dirty="0" smtClean="0">
                <a:solidFill>
                  <a:srgbClr val="FF0000"/>
                </a:solidFill>
              </a:rPr>
              <a:t> </a:t>
            </a:r>
            <a:r>
              <a:rPr lang="en-US" dirty="0" smtClean="0">
                <a:solidFill>
                  <a:srgbClr val="FFFF00"/>
                </a:solidFill>
              </a:rPr>
              <a:t> </a:t>
            </a:r>
          </a:p>
          <a:p>
            <a:r>
              <a:rPr lang="en-US" dirty="0" smtClean="0">
                <a:solidFill>
                  <a:srgbClr val="FFFF00"/>
                </a:solidFill>
              </a:rPr>
              <a:t>*He creates an appeal to PATHOS </a:t>
            </a:r>
            <a:r>
              <a:rPr lang="en-US" dirty="0" smtClean="0">
                <a:solidFill>
                  <a:schemeClr val="bg1"/>
                </a:solidFill>
              </a:rPr>
              <a:t>through his description of the outcome of waiting. Henry also uses a </a:t>
            </a:r>
            <a:r>
              <a:rPr lang="en-US" dirty="0" smtClean="0">
                <a:solidFill>
                  <a:srgbClr val="FF0000"/>
                </a:solidFill>
              </a:rPr>
              <a:t>metaphorical comparison</a:t>
            </a:r>
            <a:r>
              <a:rPr lang="en-US" dirty="0" smtClean="0">
                <a:solidFill>
                  <a:schemeClr val="bg1"/>
                </a:solidFill>
              </a:rPr>
              <a:t> here.</a:t>
            </a:r>
          </a:p>
          <a:p>
            <a:endParaRPr lang="en-US" dirty="0" smtClean="0">
              <a:solidFill>
                <a:schemeClr val="bg1"/>
              </a:solidFill>
            </a:endParaRPr>
          </a:p>
          <a:p>
            <a:r>
              <a:rPr lang="en-US" dirty="0" smtClean="0">
                <a:solidFill>
                  <a:schemeClr val="bg1"/>
                </a:solidFill>
              </a:rPr>
              <a:t>*The image of </a:t>
            </a:r>
            <a:r>
              <a:rPr lang="en-US" dirty="0" smtClean="0">
                <a:solidFill>
                  <a:srgbClr val="FFFF00"/>
                </a:solidFill>
              </a:rPr>
              <a:t>slavery</a:t>
            </a:r>
            <a:r>
              <a:rPr lang="en-US" dirty="0" smtClean="0">
                <a:solidFill>
                  <a:schemeClr val="bg1"/>
                </a:solidFill>
              </a:rPr>
              <a:t> is extended, creating </a:t>
            </a:r>
            <a:r>
              <a:rPr lang="en-US" dirty="0" smtClean="0">
                <a:solidFill>
                  <a:srgbClr val="FFFF00"/>
                </a:solidFill>
              </a:rPr>
              <a:t>PATHOS</a:t>
            </a:r>
            <a:r>
              <a:rPr lang="en-US" dirty="0" smtClean="0">
                <a:solidFill>
                  <a:schemeClr val="bg1"/>
                </a:solidFill>
              </a:rPr>
              <a:t> again. </a:t>
            </a:r>
          </a:p>
          <a:p>
            <a:endParaRPr lang="en-US" dirty="0" smtClean="0">
              <a:solidFill>
                <a:schemeClr val="bg1"/>
              </a:solidFill>
            </a:endParaRPr>
          </a:p>
          <a:p>
            <a:r>
              <a:rPr lang="en-US" dirty="0" smtClean="0">
                <a:solidFill>
                  <a:schemeClr val="bg1"/>
                </a:solidFill>
              </a:rPr>
              <a:t>*He refutes the statement, appealing to </a:t>
            </a:r>
            <a:r>
              <a:rPr lang="en-US" dirty="0" smtClean="0">
                <a:solidFill>
                  <a:srgbClr val="FFFF00"/>
                </a:solidFill>
              </a:rPr>
              <a:t>authority or ETHOS, </a:t>
            </a:r>
            <a:r>
              <a:rPr lang="en-US" dirty="0" smtClean="0">
                <a:solidFill>
                  <a:srgbClr val="FFFFFF"/>
                </a:solidFill>
              </a:rPr>
              <a:t>giving credit to their</a:t>
            </a:r>
            <a:r>
              <a:rPr lang="en-US" dirty="0" smtClean="0">
                <a:solidFill>
                  <a:srgbClr val="FFFF00"/>
                </a:solidFill>
              </a:rPr>
              <a:t> power coming only from God.</a:t>
            </a:r>
            <a:endParaRPr lang="en-US"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749800" cy="5632310"/>
          </a:xfrm>
          <a:prstGeom prst="rect">
            <a:avLst/>
          </a:prstGeom>
        </p:spPr>
        <p:txBody>
          <a:bodyPr wrap="square">
            <a:spAutoFit/>
          </a:bodyPr>
          <a:lstStyle/>
          <a:p>
            <a:r>
              <a:rPr lang="en-US" sz="2400" dirty="0" smtClean="0">
                <a:solidFill>
                  <a:schemeClr val="bg1"/>
                </a:solidFill>
              </a:rPr>
              <a:t>There is a just </a:t>
            </a:r>
            <a:r>
              <a:rPr lang="en-US" sz="2400" dirty="0" smtClean="0">
                <a:solidFill>
                  <a:srgbClr val="FFFF00"/>
                </a:solidFill>
              </a:rPr>
              <a:t>God who presides over the destinies of nations; and who will raise up friends to fight our battles for us. </a:t>
            </a:r>
            <a:r>
              <a:rPr lang="en-US" sz="2400" dirty="0" smtClean="0">
                <a:solidFill>
                  <a:schemeClr val="bg1"/>
                </a:solidFill>
              </a:rPr>
              <a:t>The battle, sir, is not to the strong alone; it is to the vigilant, the active, the brave. Besides, sir, we have no election. If we were base enough to desire it, it is now too late to retire from the contest. There is no retreat but in </a:t>
            </a:r>
            <a:r>
              <a:rPr lang="en-US" sz="2400" dirty="0" smtClean="0">
                <a:solidFill>
                  <a:srgbClr val="FFFF00"/>
                </a:solidFill>
              </a:rPr>
              <a:t>submission and slavery</a:t>
            </a:r>
            <a:r>
              <a:rPr lang="en-US" sz="2400" dirty="0" smtClean="0">
                <a:solidFill>
                  <a:schemeClr val="bg1"/>
                </a:solidFill>
              </a:rPr>
              <a:t>! Our chains are forged! Their clanking may be heard on the plains of Boston! The war is inevitable, and let it come! I repeat it, sir, let it come.</a:t>
            </a:r>
            <a:endParaRPr lang="en-US" sz="2400" dirty="0">
              <a:solidFill>
                <a:schemeClr val="bg1"/>
              </a:solidFill>
            </a:endParaRPr>
          </a:p>
        </p:txBody>
      </p:sp>
      <p:sp>
        <p:nvSpPr>
          <p:cNvPr id="3" name="TextBox 2"/>
          <p:cNvSpPr txBox="1"/>
          <p:nvPr/>
        </p:nvSpPr>
        <p:spPr>
          <a:xfrm>
            <a:off x="5232400" y="330200"/>
            <a:ext cx="3657600" cy="5909311"/>
          </a:xfrm>
          <a:prstGeom prst="rect">
            <a:avLst/>
          </a:prstGeom>
          <a:noFill/>
        </p:spPr>
        <p:txBody>
          <a:bodyPr wrap="square" rtlCol="0">
            <a:spAutoFit/>
          </a:bodyPr>
          <a:lstStyle/>
          <a:p>
            <a:r>
              <a:rPr lang="en-US" dirty="0" smtClean="0">
                <a:solidFill>
                  <a:srgbClr val="FFFFFF"/>
                </a:solidFill>
              </a:rPr>
              <a:t>*Henry is again uniting freedom with God’s will and saying that God is raising up allies. </a:t>
            </a:r>
          </a:p>
          <a:p>
            <a:endParaRPr lang="en-US" dirty="0" smtClean="0">
              <a:solidFill>
                <a:srgbClr val="FFFFFF"/>
              </a:solidFill>
            </a:endParaRPr>
          </a:p>
          <a:p>
            <a:r>
              <a:rPr lang="en-US" dirty="0" smtClean="0">
                <a:solidFill>
                  <a:srgbClr val="FFFFFF"/>
                </a:solidFill>
              </a:rPr>
              <a:t>*His last point of refutation is that there is no choice, because retreat would only result in</a:t>
            </a:r>
            <a:r>
              <a:rPr lang="en-US" dirty="0" smtClean="0">
                <a:solidFill>
                  <a:srgbClr val="FFFF00"/>
                </a:solidFill>
              </a:rPr>
              <a:t> slavery</a:t>
            </a:r>
            <a:r>
              <a:rPr lang="en-US" dirty="0" smtClean="0">
                <a:solidFill>
                  <a:srgbClr val="FFFFFF"/>
                </a:solidFill>
              </a:rPr>
              <a:t>. </a:t>
            </a:r>
          </a:p>
          <a:p>
            <a:endParaRPr lang="en-US" dirty="0" smtClean="0">
              <a:solidFill>
                <a:srgbClr val="FFFFFF"/>
              </a:solidFill>
            </a:endParaRPr>
          </a:p>
          <a:p>
            <a:r>
              <a:rPr lang="en-US" dirty="0" smtClean="0">
                <a:solidFill>
                  <a:srgbClr val="FFFFFF"/>
                </a:solidFill>
              </a:rPr>
              <a:t>*This is yet another </a:t>
            </a:r>
            <a:r>
              <a:rPr lang="en-US" dirty="0" smtClean="0">
                <a:solidFill>
                  <a:srgbClr val="FFFF00"/>
                </a:solidFill>
              </a:rPr>
              <a:t>appeal to PATHOS, as listeners can picture themselves in chains, controlled by Britain. </a:t>
            </a:r>
          </a:p>
          <a:p>
            <a:endParaRPr lang="en-US" dirty="0" smtClean="0">
              <a:solidFill>
                <a:srgbClr val="FFFF00"/>
              </a:solidFill>
            </a:endParaRPr>
          </a:p>
          <a:p>
            <a:r>
              <a:rPr lang="en-US" dirty="0" smtClean="0">
                <a:solidFill>
                  <a:schemeClr val="bg1"/>
                </a:solidFill>
              </a:rPr>
              <a:t>*He uses </a:t>
            </a:r>
            <a:r>
              <a:rPr lang="en-US" dirty="0" smtClean="0">
                <a:solidFill>
                  <a:srgbClr val="FF0000"/>
                </a:solidFill>
              </a:rPr>
              <a:t>sound imagery by saying, “Their clanking may be heard..” </a:t>
            </a:r>
          </a:p>
          <a:p>
            <a:endParaRPr lang="en-US" dirty="0" smtClean="0">
              <a:solidFill>
                <a:srgbClr val="FF0000"/>
              </a:solidFill>
            </a:endParaRPr>
          </a:p>
          <a:p>
            <a:r>
              <a:rPr lang="en-US" dirty="0" smtClean="0">
                <a:solidFill>
                  <a:schemeClr val="bg1"/>
                </a:solidFill>
              </a:rPr>
              <a:t>*Here he creates an </a:t>
            </a:r>
            <a:r>
              <a:rPr lang="en-US" dirty="0" smtClean="0">
                <a:solidFill>
                  <a:srgbClr val="FFFF00"/>
                </a:solidFill>
              </a:rPr>
              <a:t>urgent call to arms in his imperative, exclamatory sentence of </a:t>
            </a:r>
            <a:r>
              <a:rPr lang="en-US" dirty="0" smtClean="0">
                <a:solidFill>
                  <a:srgbClr val="FF0000"/>
                </a:solidFill>
              </a:rPr>
              <a:t>repetition. </a:t>
            </a:r>
            <a:endParaRPr lang="en-US" dirty="0" smtClean="0">
              <a:solidFill>
                <a:schemeClr val="bg1"/>
              </a:solidFill>
            </a:endParaRPr>
          </a:p>
          <a:p>
            <a:endParaRPr lang="en-US" dirty="0">
              <a:solidFill>
                <a:srgbClr val="FFFFFF"/>
              </a:solidFill>
            </a:endParaRPr>
          </a:p>
          <a:p>
            <a:endParaRPr lang="en-US" dirty="0" smtClean="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80"/>
            <a:ext cx="4394200" cy="6370974"/>
          </a:xfrm>
          <a:prstGeom prst="rect">
            <a:avLst/>
          </a:prstGeom>
        </p:spPr>
        <p:txBody>
          <a:bodyPr wrap="square">
            <a:spAutoFit/>
          </a:bodyPr>
          <a:lstStyle/>
          <a:p>
            <a:r>
              <a:rPr lang="en-US" sz="2400" dirty="0" smtClean="0">
                <a:solidFill>
                  <a:schemeClr val="bg1"/>
                </a:solidFill>
              </a:rPr>
              <a:t>It is in vain, sir, to extenuate the matter. Gentlemen may cry, </a:t>
            </a:r>
            <a:r>
              <a:rPr lang="en-US" sz="2400" dirty="0" smtClean="0">
                <a:solidFill>
                  <a:srgbClr val="FFFF00"/>
                </a:solidFill>
              </a:rPr>
              <a:t>Peace, Peace, but there is no peace. The war is actually begun! </a:t>
            </a:r>
            <a:r>
              <a:rPr lang="en-US" sz="2400" dirty="0" smtClean="0">
                <a:solidFill>
                  <a:srgbClr val="FF0000"/>
                </a:solidFill>
              </a:rPr>
              <a:t>The next gale that sweeps from the north </a:t>
            </a:r>
            <a:r>
              <a:rPr lang="en-US" sz="2400" dirty="0" smtClean="0">
                <a:solidFill>
                  <a:schemeClr val="bg1"/>
                </a:solidFill>
              </a:rPr>
              <a:t>will bring to our ears the clash of resounding arms! Our brethren are already in the field! Why stand we here idle? What is it that gentlemen wish? What would they have? </a:t>
            </a:r>
            <a:r>
              <a:rPr lang="en-US" sz="2400" dirty="0" smtClean="0">
                <a:solidFill>
                  <a:srgbClr val="FF0000"/>
                </a:solidFill>
              </a:rPr>
              <a:t>Is life so dear, or peace so sweet, as to be </a:t>
            </a:r>
            <a:r>
              <a:rPr lang="en-US" sz="2400" dirty="0" smtClean="0">
                <a:solidFill>
                  <a:srgbClr val="FFFF00"/>
                </a:solidFill>
              </a:rPr>
              <a:t>purchased at the price of chains and slavery</a:t>
            </a:r>
            <a:r>
              <a:rPr lang="en-US" sz="2400" dirty="0" smtClean="0">
                <a:solidFill>
                  <a:schemeClr val="bg1"/>
                </a:solidFill>
              </a:rPr>
              <a:t>? Forbid it, Almighty God! I know not what course others may take; but as for me, give me liberty or give me death!</a:t>
            </a:r>
            <a:endParaRPr lang="en-US" sz="2400" dirty="0">
              <a:solidFill>
                <a:schemeClr val="bg1"/>
              </a:solidFill>
            </a:endParaRPr>
          </a:p>
        </p:txBody>
      </p:sp>
      <p:sp>
        <p:nvSpPr>
          <p:cNvPr id="3" name="TextBox 2"/>
          <p:cNvSpPr txBox="1"/>
          <p:nvPr/>
        </p:nvSpPr>
        <p:spPr>
          <a:xfrm>
            <a:off x="4787900" y="12680"/>
            <a:ext cx="4356100" cy="6740308"/>
          </a:xfrm>
          <a:prstGeom prst="rect">
            <a:avLst/>
          </a:prstGeom>
          <a:noFill/>
        </p:spPr>
        <p:txBody>
          <a:bodyPr wrap="square" rtlCol="0">
            <a:spAutoFit/>
          </a:bodyPr>
          <a:lstStyle/>
          <a:p>
            <a:r>
              <a:rPr lang="en-US" dirty="0" smtClean="0">
                <a:solidFill>
                  <a:srgbClr val="FFFFFF"/>
                </a:solidFill>
              </a:rPr>
              <a:t>*The last </a:t>
            </a:r>
            <a:r>
              <a:rPr lang="en-US" dirty="0" smtClean="0">
                <a:solidFill>
                  <a:srgbClr val="FFFF00"/>
                </a:solidFill>
              </a:rPr>
              <a:t>opposing argument</a:t>
            </a:r>
            <a:r>
              <a:rPr lang="en-US" dirty="0" smtClean="0">
                <a:solidFill>
                  <a:schemeClr val="bg1"/>
                </a:solidFill>
              </a:rPr>
              <a:t> is when he says, “Peace, Peace..” creating an </a:t>
            </a:r>
            <a:r>
              <a:rPr lang="en-US" dirty="0" smtClean="0">
                <a:solidFill>
                  <a:srgbClr val="FFFF00"/>
                </a:solidFill>
              </a:rPr>
              <a:t>appeal to PATHOS.</a:t>
            </a:r>
          </a:p>
          <a:p>
            <a:endParaRPr lang="en-US" dirty="0" smtClean="0">
              <a:solidFill>
                <a:srgbClr val="FFFF00"/>
              </a:solidFill>
            </a:endParaRPr>
          </a:p>
          <a:p>
            <a:r>
              <a:rPr lang="en-US" dirty="0" smtClean="0">
                <a:solidFill>
                  <a:schemeClr val="bg1"/>
                </a:solidFill>
              </a:rPr>
              <a:t>*He </a:t>
            </a:r>
            <a:r>
              <a:rPr lang="en-US" dirty="0" smtClean="0">
                <a:solidFill>
                  <a:srgbClr val="FF0000"/>
                </a:solidFill>
              </a:rPr>
              <a:t>metaphorically describes </a:t>
            </a:r>
            <a:r>
              <a:rPr lang="en-US" dirty="0" smtClean="0">
                <a:solidFill>
                  <a:schemeClr val="bg1"/>
                </a:solidFill>
              </a:rPr>
              <a:t>the advancement of the British military as a “gale” which will “sweep the North.” </a:t>
            </a:r>
          </a:p>
          <a:p>
            <a:endParaRPr lang="en-US" dirty="0" smtClean="0">
              <a:solidFill>
                <a:schemeClr val="bg1"/>
              </a:solidFill>
            </a:endParaRPr>
          </a:p>
          <a:p>
            <a:r>
              <a:rPr lang="en-US" dirty="0" smtClean="0">
                <a:solidFill>
                  <a:schemeClr val="bg1"/>
                </a:solidFill>
              </a:rPr>
              <a:t>*Through the comparison, he is saying that just as a storm cannot be stopped by man, the British will not be stopped by man’s human strength. </a:t>
            </a:r>
          </a:p>
          <a:p>
            <a:endParaRPr lang="en-US" dirty="0" smtClean="0">
              <a:solidFill>
                <a:schemeClr val="bg1"/>
              </a:solidFill>
            </a:endParaRPr>
          </a:p>
          <a:p>
            <a:r>
              <a:rPr lang="en-US" dirty="0" smtClean="0">
                <a:solidFill>
                  <a:schemeClr val="bg1"/>
                </a:solidFill>
              </a:rPr>
              <a:t>*This refers back to his point that only through God’s power can the colonists win. </a:t>
            </a:r>
          </a:p>
          <a:p>
            <a:endParaRPr lang="en-US" dirty="0" smtClean="0">
              <a:solidFill>
                <a:schemeClr val="bg1"/>
              </a:solidFill>
            </a:endParaRPr>
          </a:p>
          <a:p>
            <a:r>
              <a:rPr lang="en-US" dirty="0" smtClean="0">
                <a:solidFill>
                  <a:schemeClr val="bg1"/>
                </a:solidFill>
              </a:rPr>
              <a:t>*Henry also creates an </a:t>
            </a:r>
            <a:r>
              <a:rPr lang="en-US" dirty="0" smtClean="0">
                <a:solidFill>
                  <a:srgbClr val="FFFF00"/>
                </a:solidFill>
              </a:rPr>
              <a:t>appeal to PATHOS </a:t>
            </a:r>
            <a:r>
              <a:rPr lang="en-US" dirty="0" smtClean="0">
                <a:solidFill>
                  <a:schemeClr val="bg1"/>
                </a:solidFill>
              </a:rPr>
              <a:t>with the concept of </a:t>
            </a:r>
            <a:r>
              <a:rPr lang="en-US" dirty="0" smtClean="0">
                <a:solidFill>
                  <a:srgbClr val="FFFF00"/>
                </a:solidFill>
              </a:rPr>
              <a:t>slavery </a:t>
            </a:r>
            <a:r>
              <a:rPr lang="en-US" dirty="0" smtClean="0">
                <a:solidFill>
                  <a:schemeClr val="bg1"/>
                </a:solidFill>
              </a:rPr>
              <a:t>in the </a:t>
            </a:r>
            <a:r>
              <a:rPr lang="en-US" dirty="0" smtClean="0">
                <a:solidFill>
                  <a:srgbClr val="FF0000"/>
                </a:solidFill>
              </a:rPr>
              <a:t>rhetorical question</a:t>
            </a:r>
            <a:r>
              <a:rPr lang="en-US" dirty="0" smtClean="0">
                <a:solidFill>
                  <a:srgbClr val="FFFF00"/>
                </a:solidFill>
              </a:rPr>
              <a:t>.</a:t>
            </a:r>
          </a:p>
          <a:p>
            <a:endParaRPr lang="en-US" dirty="0" smtClean="0">
              <a:solidFill>
                <a:srgbClr val="FFFF00"/>
              </a:solidFill>
            </a:endParaRPr>
          </a:p>
          <a:p>
            <a:r>
              <a:rPr lang="en-US" dirty="0" smtClean="0">
                <a:solidFill>
                  <a:schemeClr val="bg1"/>
                </a:solidFill>
              </a:rPr>
              <a:t>*Henry uses </a:t>
            </a:r>
            <a:r>
              <a:rPr lang="en-US" dirty="0" smtClean="0">
                <a:solidFill>
                  <a:srgbClr val="FF0000"/>
                </a:solidFill>
              </a:rPr>
              <a:t>antithesis (either/or fallacy) </a:t>
            </a:r>
            <a:r>
              <a:rPr lang="en-US" dirty="0" smtClean="0">
                <a:solidFill>
                  <a:schemeClr val="bg1"/>
                </a:solidFill>
              </a:rPr>
              <a:t>to show that liberty is equally as valuable and desirable as death (metaphorically under British rule) is destructive and undesirable.</a:t>
            </a:r>
            <a:endParaRPr lang="en-US"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Lucida Calligraphy"/>
                <a:cs typeface="Lucida Calligraphy"/>
              </a:rPr>
              <a:t>Henry’s Speech</a:t>
            </a:r>
            <a:endParaRPr lang="en-US" dirty="0">
              <a:solidFill>
                <a:srgbClr val="FFFFFF"/>
              </a:solidFill>
              <a:latin typeface="Lucida Calligraphy"/>
              <a:cs typeface="Lucida Calligraphy"/>
            </a:endParaRPr>
          </a:p>
        </p:txBody>
      </p:sp>
      <p:sp>
        <p:nvSpPr>
          <p:cNvPr id="3" name="Content Placeholder 2"/>
          <p:cNvSpPr>
            <a:spLocks noGrp="1"/>
          </p:cNvSpPr>
          <p:nvPr>
            <p:ph idx="1"/>
          </p:nvPr>
        </p:nvSpPr>
        <p:spPr/>
        <p:txBody>
          <a:bodyPr>
            <a:normAutofit/>
          </a:bodyPr>
          <a:lstStyle/>
          <a:p>
            <a:r>
              <a:rPr lang="en-US" sz="2000" dirty="0" smtClean="0">
                <a:solidFill>
                  <a:srgbClr val="FFFFFF"/>
                </a:solidFill>
                <a:hlinkClick r:id="rId2"/>
              </a:rPr>
              <a:t>http://www.history.org/almanack/life/politics/giveme.cfm</a:t>
            </a:r>
            <a:r>
              <a:rPr lang="en-US" sz="2000" dirty="0" smtClean="0">
                <a:solidFill>
                  <a:srgbClr val="FFFFFF"/>
                </a:solidFill>
              </a:rPr>
              <a:t> (listen to the audio file of the speech)</a:t>
            </a:r>
          </a:p>
          <a:p>
            <a:pPr>
              <a:buNone/>
            </a:pPr>
            <a:endParaRPr lang="en-US" sz="2000" dirty="0" smtClean="0">
              <a:solidFill>
                <a:srgbClr val="FFFFFF"/>
              </a:solidFill>
            </a:endParaRPr>
          </a:p>
          <a:p>
            <a:endParaRPr lang="en-US" sz="2000" dirty="0" smtClean="0">
              <a:solidFill>
                <a:srgbClr val="FFFFFF"/>
              </a:solidFill>
            </a:endParaRPr>
          </a:p>
          <a:p>
            <a:endParaRPr lang="en-US" sz="2000" dirty="0" smtClean="0">
              <a:solidFill>
                <a:srgbClr val="FFFFFF"/>
              </a:solidFill>
            </a:endParaRPr>
          </a:p>
          <a:p>
            <a:r>
              <a:rPr lang="en-US" sz="2000" dirty="0" smtClean="0">
                <a:solidFill>
                  <a:srgbClr val="FFFFFF"/>
                </a:solidFill>
                <a:hlinkClick r:id="rId3"/>
              </a:rPr>
              <a:t>http://youtu.be/WsuWR5niBzA</a:t>
            </a:r>
            <a:r>
              <a:rPr lang="en-US" sz="2000" dirty="0" smtClean="0">
                <a:solidFill>
                  <a:srgbClr val="FFFFFF"/>
                </a:solidFill>
              </a:rPr>
              <a:t> Interesting project on the first lines of the speech </a:t>
            </a:r>
            <a:r>
              <a:rPr lang="en-US" sz="2000" dirty="0" err="1" smtClean="0">
                <a:solidFill>
                  <a:srgbClr val="FFFFFF"/>
                </a:solidFill>
                <a:sym typeface="Wingdings"/>
              </a:rPr>
              <a:t></a:t>
            </a:r>
            <a:endParaRPr lang="en-US" sz="2000"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1662"/>
          </a:xfrm>
        </p:spPr>
        <p:txBody>
          <a:bodyPr>
            <a:normAutofit fontScale="90000"/>
          </a:bodyPr>
          <a:lstStyle/>
          <a:p>
            <a:r>
              <a:rPr lang="en-US" dirty="0" smtClean="0">
                <a:solidFill>
                  <a:srgbClr val="FFFFFF"/>
                </a:solidFill>
                <a:latin typeface="Lucida Calligraphy"/>
                <a:cs typeface="Lucida Calligraphy"/>
              </a:rPr>
              <a:t>Bibliography</a:t>
            </a:r>
            <a:endParaRPr lang="en-US" dirty="0">
              <a:solidFill>
                <a:srgbClr val="FFFFFF"/>
              </a:solidFill>
              <a:latin typeface="Lucida Calligraphy"/>
              <a:cs typeface="Lucida Calligraphy"/>
            </a:endParaRPr>
          </a:p>
        </p:txBody>
      </p:sp>
      <p:sp>
        <p:nvSpPr>
          <p:cNvPr id="3" name="Content Placeholder 2"/>
          <p:cNvSpPr>
            <a:spLocks noGrp="1"/>
          </p:cNvSpPr>
          <p:nvPr>
            <p:ph idx="1"/>
          </p:nvPr>
        </p:nvSpPr>
        <p:spPr>
          <a:xfrm>
            <a:off x="292100" y="876300"/>
            <a:ext cx="4914900" cy="5626100"/>
          </a:xfrm>
        </p:spPr>
        <p:txBody>
          <a:bodyPr>
            <a:normAutofit/>
          </a:bodyPr>
          <a:lstStyle/>
          <a:p>
            <a:pPr>
              <a:buNone/>
            </a:pPr>
            <a:endParaRPr lang="en-US" sz="2400" dirty="0" smtClean="0">
              <a:hlinkClick r:id="rId2"/>
            </a:endParaRPr>
          </a:p>
          <a:p>
            <a:r>
              <a:rPr lang="en-US" sz="1800" dirty="0" smtClean="0">
                <a:solidFill>
                  <a:srgbClr val="FFFFFF"/>
                </a:solidFill>
              </a:rPr>
              <a:t>Notes on the Boston Tea Party and Patrick Henry</a:t>
            </a:r>
            <a:endParaRPr lang="en-US" sz="1800" dirty="0" smtClean="0">
              <a:hlinkClick r:id="rId2"/>
            </a:endParaRPr>
          </a:p>
          <a:p>
            <a:r>
              <a:rPr lang="en-US" sz="1800" dirty="0" smtClean="0">
                <a:hlinkClick r:id="rId2"/>
              </a:rPr>
              <a:t>http://www.history.com/this-day-in-history/patrick-henry-voices-american-opposition-to-british-policy</a:t>
            </a:r>
            <a:r>
              <a:rPr lang="en-US" sz="1800" dirty="0" smtClean="0"/>
              <a:t> </a:t>
            </a:r>
          </a:p>
          <a:p>
            <a:r>
              <a:rPr lang="en-US" sz="1800" dirty="0" smtClean="0">
                <a:solidFill>
                  <a:srgbClr val="0000FF"/>
                </a:solidFill>
                <a:hlinkClick r:id="rId3"/>
              </a:rPr>
              <a:t>http://www.history.org/almanack/people/bios/biohen.cfm</a:t>
            </a:r>
            <a:r>
              <a:rPr lang="en-US" sz="1800" dirty="0" smtClean="0">
                <a:solidFill>
                  <a:srgbClr val="0000FF"/>
                </a:solidFill>
              </a:rPr>
              <a:t> </a:t>
            </a:r>
          </a:p>
          <a:p>
            <a:endParaRPr lang="en-US" sz="1800" dirty="0" smtClean="0">
              <a:solidFill>
                <a:srgbClr val="FFFFFF"/>
              </a:solidFill>
            </a:endParaRPr>
          </a:p>
          <a:p>
            <a:r>
              <a:rPr lang="en-US" sz="1800" dirty="0" smtClean="0">
                <a:solidFill>
                  <a:srgbClr val="FFFFFF"/>
                </a:solidFill>
              </a:rPr>
              <a:t>Photographs</a:t>
            </a:r>
          </a:p>
          <a:p>
            <a:r>
              <a:rPr lang="en-US" sz="1800" dirty="0" smtClean="0">
                <a:solidFill>
                  <a:srgbClr val="FFFFFF"/>
                </a:solidFill>
                <a:hlinkClick r:id="rId4"/>
              </a:rPr>
              <a:t>www.socialstudiesforkids.com</a:t>
            </a:r>
            <a:r>
              <a:rPr lang="en-US" sz="1800" dirty="0" smtClean="0">
                <a:solidFill>
                  <a:srgbClr val="FFFFFF"/>
                </a:solidFill>
              </a:rPr>
              <a:t> </a:t>
            </a:r>
          </a:p>
          <a:p>
            <a:endParaRPr lang="en-US" sz="1800" dirty="0" smtClean="0">
              <a:solidFill>
                <a:srgbClr val="FFFFFF"/>
              </a:solidFill>
            </a:endParaRPr>
          </a:p>
          <a:p>
            <a:r>
              <a:rPr lang="en-US" sz="1800" dirty="0" smtClean="0">
                <a:solidFill>
                  <a:srgbClr val="FFFFFF"/>
                </a:solidFill>
              </a:rPr>
              <a:t>Digital Text Version</a:t>
            </a:r>
          </a:p>
          <a:p>
            <a:r>
              <a:rPr lang="en-US" sz="1800" dirty="0" smtClean="0">
                <a:solidFill>
                  <a:srgbClr val="FFFFFF"/>
                </a:solidFill>
              </a:rPr>
              <a:t>Wirt, William. </a:t>
            </a:r>
            <a:r>
              <a:rPr lang="en-US" sz="1800" u="sng" dirty="0" smtClean="0">
                <a:solidFill>
                  <a:srgbClr val="FFFFFF"/>
                </a:solidFill>
              </a:rPr>
              <a:t>Sketches of the Life and Character of Patrick Henry</a:t>
            </a:r>
            <a:r>
              <a:rPr lang="en-US" sz="1800" dirty="0" smtClean="0">
                <a:solidFill>
                  <a:srgbClr val="FFFFFF"/>
                </a:solidFill>
              </a:rPr>
              <a:t>. Philadelphia: 1836, as reproduced in </a:t>
            </a:r>
            <a:r>
              <a:rPr lang="en-US" sz="1800" u="sng" dirty="0" smtClean="0">
                <a:solidFill>
                  <a:srgbClr val="FFFFFF"/>
                </a:solidFill>
              </a:rPr>
              <a:t>The World’s Great Speeches</a:t>
            </a:r>
            <a:r>
              <a:rPr lang="en-US" sz="1800" dirty="0" smtClean="0">
                <a:solidFill>
                  <a:srgbClr val="FFFFFF"/>
                </a:solidFill>
              </a:rPr>
              <a:t>.  Lewis Copeland and Lawrence Van </a:t>
            </a:r>
            <a:r>
              <a:rPr lang="en-US" sz="1800" dirty="0" err="1" smtClean="0">
                <a:solidFill>
                  <a:srgbClr val="FFFFFF"/>
                </a:solidFill>
              </a:rPr>
              <a:t>Lamm</a:t>
            </a:r>
            <a:r>
              <a:rPr lang="en-US" sz="1800" dirty="0" smtClean="0">
                <a:solidFill>
                  <a:srgbClr val="FFFFFF"/>
                </a:solidFill>
              </a:rPr>
              <a:t>, 1973. </a:t>
            </a:r>
          </a:p>
          <a:p>
            <a:endParaRPr lang="en-US" sz="1800" dirty="0" smtClean="0">
              <a:solidFill>
                <a:srgbClr val="FFFFFF"/>
              </a:solidFill>
            </a:endParaRPr>
          </a:p>
          <a:p>
            <a:endParaRPr lang="en-US" sz="1800" dirty="0" smtClean="0">
              <a:solidFill>
                <a:schemeClr val="bg1"/>
              </a:solidFill>
            </a:endParaRPr>
          </a:p>
          <a:p>
            <a:endParaRPr lang="en-US" sz="1800" dirty="0" smtClean="0">
              <a:solidFill>
                <a:srgbClr val="FFFFFF"/>
              </a:solidFill>
            </a:endParaRPr>
          </a:p>
          <a:p>
            <a:endParaRPr lang="en-US" sz="1800" dirty="0" smtClean="0">
              <a:solidFill>
                <a:srgbClr val="FFFFFF"/>
              </a:solidFill>
            </a:endParaRPr>
          </a:p>
          <a:p>
            <a:endParaRPr lang="en-US" sz="1800" dirty="0" smtClean="0">
              <a:solidFill>
                <a:srgbClr val="FFFFFF"/>
              </a:solidFill>
            </a:endParaRPr>
          </a:p>
        </p:txBody>
      </p:sp>
      <p:pic>
        <p:nvPicPr>
          <p:cNvPr id="4" name="Picture 3"/>
          <p:cNvPicPr>
            <a:picLocks noChangeAspect="1"/>
          </p:cNvPicPr>
          <p:nvPr/>
        </p:nvPicPr>
        <p:blipFill>
          <a:blip r:embed="rId5"/>
          <a:stretch>
            <a:fillRect/>
          </a:stretch>
        </p:blipFill>
        <p:spPr>
          <a:xfrm>
            <a:off x="5499100" y="1600200"/>
            <a:ext cx="3492500" cy="3924300"/>
          </a:xfrm>
          <a:prstGeom prst="rect">
            <a:avLst/>
          </a:prstGeom>
        </p:spPr>
      </p:pic>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2462"/>
          </a:xfrm>
        </p:spPr>
        <p:txBody>
          <a:bodyPr>
            <a:normAutofit fontScale="90000"/>
          </a:bodyPr>
          <a:lstStyle/>
          <a:p>
            <a:r>
              <a:rPr lang="en-US" dirty="0" smtClean="0">
                <a:solidFill>
                  <a:srgbClr val="FFFFFF"/>
                </a:solidFill>
                <a:latin typeface="Lucida Calligraphy"/>
                <a:cs typeface="Lucida Calligraphy"/>
              </a:rPr>
              <a:t>England’s Acts</a:t>
            </a:r>
            <a:endParaRPr lang="en-US" dirty="0">
              <a:solidFill>
                <a:srgbClr val="FFFFFF"/>
              </a:solidFill>
              <a:latin typeface="Lucida Calligraphy"/>
              <a:cs typeface="Lucida Calligraphy"/>
            </a:endParaRPr>
          </a:p>
        </p:txBody>
      </p:sp>
      <p:sp>
        <p:nvSpPr>
          <p:cNvPr id="3" name="Content Placeholder 2"/>
          <p:cNvSpPr>
            <a:spLocks noGrp="1"/>
          </p:cNvSpPr>
          <p:nvPr>
            <p:ph idx="1"/>
          </p:nvPr>
        </p:nvSpPr>
        <p:spPr>
          <a:xfrm>
            <a:off x="266700" y="825500"/>
            <a:ext cx="4318000" cy="5816600"/>
          </a:xfrm>
        </p:spPr>
        <p:txBody>
          <a:bodyPr>
            <a:normAutofit fontScale="70000" lnSpcReduction="20000"/>
          </a:bodyPr>
          <a:lstStyle/>
          <a:p>
            <a:r>
              <a:rPr lang="en-US" u="sng" dirty="0" smtClean="0">
                <a:solidFill>
                  <a:srgbClr val="FFFFFF"/>
                </a:solidFill>
              </a:rPr>
              <a:t>First major opposition to British policy </a:t>
            </a:r>
            <a:r>
              <a:rPr lang="en-US" dirty="0" smtClean="0">
                <a:solidFill>
                  <a:srgbClr val="FFFFFF"/>
                </a:solidFill>
              </a:rPr>
              <a:t>came in </a:t>
            </a:r>
            <a:r>
              <a:rPr lang="en-US" u="sng" dirty="0" smtClean="0">
                <a:solidFill>
                  <a:srgbClr val="FFFFFF"/>
                </a:solidFill>
              </a:rPr>
              <a:t>1765</a:t>
            </a:r>
            <a:r>
              <a:rPr lang="en-US" dirty="0" smtClean="0">
                <a:solidFill>
                  <a:srgbClr val="FFFFFF"/>
                </a:solidFill>
              </a:rPr>
              <a:t> after Parliament passed the </a:t>
            </a:r>
            <a:r>
              <a:rPr lang="en-US" u="sng" dirty="0" smtClean="0">
                <a:solidFill>
                  <a:srgbClr val="FFFFFF"/>
                </a:solidFill>
              </a:rPr>
              <a:t>Stamp Act</a:t>
            </a:r>
          </a:p>
          <a:p>
            <a:pPr>
              <a:buNone/>
            </a:pPr>
            <a:endParaRPr lang="en-US" u="sng" dirty="0" smtClean="0">
              <a:solidFill>
                <a:srgbClr val="FFFFFF"/>
              </a:solidFill>
            </a:endParaRPr>
          </a:p>
          <a:p>
            <a:r>
              <a:rPr lang="en-US" dirty="0" smtClean="0">
                <a:solidFill>
                  <a:srgbClr val="FFFFFF"/>
                </a:solidFill>
              </a:rPr>
              <a:t>Most colonists called for a boycott of British goods &amp; some organized attacks on the customhouses and homes of tax collectors </a:t>
            </a:r>
          </a:p>
          <a:p>
            <a:pPr>
              <a:buNone/>
            </a:pPr>
            <a:endParaRPr lang="en-US" dirty="0" smtClean="0">
              <a:solidFill>
                <a:srgbClr val="FFFFFF"/>
              </a:solidFill>
            </a:endParaRPr>
          </a:p>
          <a:p>
            <a:r>
              <a:rPr lang="en-US" u="sng" dirty="0" smtClean="0">
                <a:solidFill>
                  <a:srgbClr val="FFFFFF"/>
                </a:solidFill>
              </a:rPr>
              <a:t>Parliament voted to repeal the Stamp Act in March 1765</a:t>
            </a:r>
          </a:p>
          <a:p>
            <a:pPr>
              <a:buNone/>
            </a:pPr>
            <a:endParaRPr lang="en-US" u="sng" dirty="0" smtClean="0">
              <a:solidFill>
                <a:srgbClr val="FFFFFF"/>
              </a:solidFill>
            </a:endParaRPr>
          </a:p>
          <a:p>
            <a:r>
              <a:rPr lang="en-US" dirty="0" smtClean="0">
                <a:solidFill>
                  <a:srgbClr val="FFFFFF"/>
                </a:solidFill>
              </a:rPr>
              <a:t>In </a:t>
            </a:r>
            <a:r>
              <a:rPr lang="en-US" u="sng" dirty="0" smtClean="0">
                <a:solidFill>
                  <a:srgbClr val="FFFFFF"/>
                </a:solidFill>
              </a:rPr>
              <a:t>1773 came the Tea Act</a:t>
            </a:r>
            <a:r>
              <a:rPr lang="en-US" dirty="0" smtClean="0">
                <a:solidFill>
                  <a:srgbClr val="FFFFFF"/>
                </a:solidFill>
              </a:rPr>
              <a:t>, which granted the East India Company a monopoly on the American tea trade</a:t>
            </a:r>
            <a:endParaRPr lang="en-US" dirty="0">
              <a:solidFill>
                <a:srgbClr val="FFFFFF"/>
              </a:solidFill>
            </a:endParaRPr>
          </a:p>
        </p:txBody>
      </p:sp>
      <p:pic>
        <p:nvPicPr>
          <p:cNvPr id="4" name="Picture 3"/>
          <p:cNvPicPr>
            <a:picLocks noChangeAspect="1"/>
          </p:cNvPicPr>
          <p:nvPr/>
        </p:nvPicPr>
        <p:blipFill>
          <a:blip r:embed="rId2"/>
          <a:stretch>
            <a:fillRect/>
          </a:stretch>
        </p:blipFill>
        <p:spPr>
          <a:xfrm>
            <a:off x="5854700" y="990600"/>
            <a:ext cx="2159000" cy="2253339"/>
          </a:xfrm>
          <a:prstGeom prst="rect">
            <a:avLst/>
          </a:prstGeom>
        </p:spPr>
      </p:pic>
      <p:pic>
        <p:nvPicPr>
          <p:cNvPr id="5" name="Picture 4"/>
          <p:cNvPicPr>
            <a:picLocks noChangeAspect="1"/>
          </p:cNvPicPr>
          <p:nvPr/>
        </p:nvPicPr>
        <p:blipFill>
          <a:blip r:embed="rId3"/>
          <a:stretch>
            <a:fillRect/>
          </a:stretch>
        </p:blipFill>
        <p:spPr>
          <a:xfrm>
            <a:off x="4584700" y="3282950"/>
            <a:ext cx="4305300" cy="3359150"/>
          </a:xfrm>
          <a:prstGeom prst="rect">
            <a:avLst/>
          </a:prstGeom>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679" y="3060700"/>
            <a:ext cx="8720105" cy="3797300"/>
          </a:xfrm>
        </p:spPr>
        <p:txBody>
          <a:bodyPr>
            <a:noAutofit/>
          </a:bodyPr>
          <a:lstStyle/>
          <a:p>
            <a:r>
              <a:rPr lang="en-US" sz="2000" dirty="0" smtClean="0">
                <a:solidFill>
                  <a:srgbClr val="FFFFFF"/>
                </a:solidFill>
              </a:rPr>
              <a:t>Viewed as another example of </a:t>
            </a:r>
            <a:r>
              <a:rPr lang="en-US" sz="2000" u="sng" dirty="0" smtClean="0">
                <a:solidFill>
                  <a:srgbClr val="FFFFFF"/>
                </a:solidFill>
              </a:rPr>
              <a:t>taxation without representation</a:t>
            </a:r>
            <a:r>
              <a:rPr lang="en-US" sz="2000" dirty="0" smtClean="0">
                <a:solidFill>
                  <a:srgbClr val="FFFFFF"/>
                </a:solidFill>
              </a:rPr>
              <a:t>, militant Patriots in Massachusetts organized the “</a:t>
            </a:r>
            <a:r>
              <a:rPr lang="en-US" sz="2000" u="sng" dirty="0" smtClean="0">
                <a:solidFill>
                  <a:srgbClr val="FFFFFF"/>
                </a:solidFill>
              </a:rPr>
              <a:t>Boston Tea Party</a:t>
            </a:r>
            <a:r>
              <a:rPr lang="en-US" sz="2000" dirty="0" smtClean="0">
                <a:solidFill>
                  <a:srgbClr val="FFFFFF"/>
                </a:solidFill>
              </a:rPr>
              <a:t>” </a:t>
            </a:r>
          </a:p>
          <a:p>
            <a:r>
              <a:rPr lang="en-US" sz="2000" u="sng" dirty="0" smtClean="0">
                <a:solidFill>
                  <a:srgbClr val="FFFFFF"/>
                </a:solidFill>
              </a:rPr>
              <a:t>British tea, valued at 10,000 pounds, was dumped into the Boston harbor</a:t>
            </a:r>
          </a:p>
          <a:p>
            <a:r>
              <a:rPr lang="en-US" sz="2000" dirty="0" smtClean="0">
                <a:solidFill>
                  <a:srgbClr val="FFFFFF"/>
                </a:solidFill>
              </a:rPr>
              <a:t>Britain, outraged, enacted the </a:t>
            </a:r>
            <a:r>
              <a:rPr lang="en-US" sz="2000" u="sng" dirty="0" smtClean="0">
                <a:solidFill>
                  <a:srgbClr val="FFFFFF"/>
                </a:solidFill>
              </a:rPr>
              <a:t>Coercive Acts</a:t>
            </a:r>
            <a:r>
              <a:rPr lang="en-US" sz="2000" dirty="0" smtClean="0">
                <a:solidFill>
                  <a:srgbClr val="FFFFFF"/>
                </a:solidFill>
              </a:rPr>
              <a:t>, or the </a:t>
            </a:r>
          </a:p>
          <a:p>
            <a:pPr>
              <a:buNone/>
            </a:pPr>
            <a:r>
              <a:rPr lang="en-US" sz="2000" u="sng" dirty="0" smtClean="0">
                <a:solidFill>
                  <a:srgbClr val="FFFFFF"/>
                </a:solidFill>
              </a:rPr>
              <a:t>Intolerable Acts</a:t>
            </a:r>
            <a:r>
              <a:rPr lang="en-US" sz="2000" dirty="0">
                <a:solidFill>
                  <a:srgbClr val="FFFFFF"/>
                </a:solidFill>
              </a:rPr>
              <a:t>:</a:t>
            </a:r>
            <a:endParaRPr lang="en-US" sz="2000" dirty="0" smtClean="0">
              <a:solidFill>
                <a:srgbClr val="FFFFFF"/>
              </a:solidFill>
            </a:endParaRPr>
          </a:p>
          <a:p>
            <a:pPr>
              <a:buNone/>
            </a:pPr>
            <a:r>
              <a:rPr lang="en-US" sz="2000" dirty="0" smtClean="0">
                <a:solidFill>
                  <a:srgbClr val="FFFFFF"/>
                </a:solidFill>
              </a:rPr>
              <a:t>*</a:t>
            </a:r>
            <a:r>
              <a:rPr lang="en-US" sz="2000" u="sng" dirty="0" smtClean="0">
                <a:solidFill>
                  <a:srgbClr val="FFFFFF"/>
                </a:solidFill>
              </a:rPr>
              <a:t>closed Boston to merchant shipping</a:t>
            </a:r>
          </a:p>
          <a:p>
            <a:pPr>
              <a:buNone/>
            </a:pPr>
            <a:r>
              <a:rPr lang="en-US" sz="2000" dirty="0" smtClean="0">
                <a:solidFill>
                  <a:srgbClr val="FFFFFF"/>
                </a:solidFill>
              </a:rPr>
              <a:t>*</a:t>
            </a:r>
            <a:r>
              <a:rPr lang="en-US" sz="2000" u="sng" dirty="0" smtClean="0">
                <a:solidFill>
                  <a:srgbClr val="FFFFFF"/>
                </a:solidFill>
              </a:rPr>
              <a:t>established British rule in MA</a:t>
            </a:r>
          </a:p>
          <a:p>
            <a:pPr>
              <a:buNone/>
            </a:pPr>
            <a:r>
              <a:rPr lang="en-US" sz="2000" dirty="0" smtClean="0">
                <a:solidFill>
                  <a:srgbClr val="FFFFFF"/>
                </a:solidFill>
              </a:rPr>
              <a:t>*</a:t>
            </a:r>
            <a:r>
              <a:rPr lang="en-US" sz="2000" u="sng" dirty="0" smtClean="0">
                <a:solidFill>
                  <a:srgbClr val="FFFFFF"/>
                </a:solidFill>
              </a:rPr>
              <a:t>made British officials immune to criminal prosecution in America</a:t>
            </a:r>
          </a:p>
          <a:p>
            <a:pPr>
              <a:buNone/>
            </a:pPr>
            <a:r>
              <a:rPr lang="en-US" sz="2000" dirty="0" smtClean="0">
                <a:solidFill>
                  <a:srgbClr val="FFFFFF"/>
                </a:solidFill>
              </a:rPr>
              <a:t>*</a:t>
            </a:r>
            <a:r>
              <a:rPr lang="en-US" sz="2000" u="sng" dirty="0" smtClean="0">
                <a:solidFill>
                  <a:srgbClr val="FFFFFF"/>
                </a:solidFill>
              </a:rPr>
              <a:t>required colonists to quarter British troops </a:t>
            </a:r>
            <a:endParaRPr lang="en-US" sz="2000" u="sng" dirty="0">
              <a:solidFill>
                <a:srgbClr val="FFFFFF"/>
              </a:solidFill>
            </a:endParaRPr>
          </a:p>
        </p:txBody>
      </p:sp>
      <p:pic>
        <p:nvPicPr>
          <p:cNvPr id="4" name="Picture 3"/>
          <p:cNvPicPr>
            <a:picLocks noChangeAspect="1"/>
          </p:cNvPicPr>
          <p:nvPr/>
        </p:nvPicPr>
        <p:blipFill>
          <a:blip r:embed="rId2"/>
          <a:stretch>
            <a:fillRect/>
          </a:stretch>
        </p:blipFill>
        <p:spPr>
          <a:xfrm>
            <a:off x="641569" y="0"/>
            <a:ext cx="7777392" cy="2880686"/>
          </a:xfrm>
          <a:prstGeom prst="rect">
            <a:avLst/>
          </a:prstGeom>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900" y="1270000"/>
            <a:ext cx="8674100" cy="5219700"/>
          </a:xfrm>
        </p:spPr>
        <p:txBody>
          <a:bodyPr>
            <a:normAutofit fontScale="77500" lnSpcReduction="20000"/>
          </a:bodyPr>
          <a:lstStyle/>
          <a:p>
            <a:r>
              <a:rPr lang="en-US" dirty="0" smtClean="0">
                <a:solidFill>
                  <a:srgbClr val="FFFFFF"/>
                </a:solidFill>
              </a:rPr>
              <a:t>March 24, 1765: Parliament passes the Quartering Act</a:t>
            </a:r>
          </a:p>
          <a:p>
            <a:pPr>
              <a:buNone/>
            </a:pPr>
            <a:endParaRPr lang="en-US" dirty="0" smtClean="0">
              <a:solidFill>
                <a:srgbClr val="FFFFFF"/>
              </a:solidFill>
            </a:endParaRPr>
          </a:p>
          <a:p>
            <a:r>
              <a:rPr lang="en-US" dirty="0" smtClean="0">
                <a:solidFill>
                  <a:srgbClr val="FFFFFF"/>
                </a:solidFill>
              </a:rPr>
              <a:t>March 25, 1774: Parliament passes the Boston Port Act</a:t>
            </a:r>
          </a:p>
          <a:p>
            <a:pPr>
              <a:buNone/>
            </a:pPr>
            <a:endParaRPr lang="en-US" dirty="0" smtClean="0">
              <a:solidFill>
                <a:srgbClr val="FFFFFF"/>
              </a:solidFill>
            </a:endParaRPr>
          </a:p>
          <a:p>
            <a:r>
              <a:rPr lang="en-US" dirty="0" smtClean="0">
                <a:solidFill>
                  <a:srgbClr val="FFFFFF"/>
                </a:solidFill>
              </a:rPr>
              <a:t>March 28, 1774: British Parliament adopts the Coercive Acts</a:t>
            </a:r>
          </a:p>
          <a:p>
            <a:pPr>
              <a:buNone/>
            </a:pPr>
            <a:endParaRPr lang="en-US" dirty="0" smtClean="0">
              <a:solidFill>
                <a:srgbClr val="FFFFFF"/>
              </a:solidFill>
            </a:endParaRPr>
          </a:p>
          <a:p>
            <a:r>
              <a:rPr lang="en-US" dirty="0" smtClean="0">
                <a:solidFill>
                  <a:srgbClr val="FFFFFF"/>
                </a:solidFill>
              </a:rPr>
              <a:t>March 23, 1775: Patrick Henry voices American opposition to British policy</a:t>
            </a:r>
          </a:p>
          <a:p>
            <a:endParaRPr lang="en-US" dirty="0" smtClean="0">
              <a:solidFill>
                <a:srgbClr val="FFFFFF"/>
              </a:solidFill>
            </a:endParaRPr>
          </a:p>
          <a:p>
            <a:endParaRPr lang="en-US" dirty="0" smtClean="0">
              <a:solidFill>
                <a:srgbClr val="FFFFFF"/>
              </a:solidFill>
            </a:endParaRPr>
          </a:p>
          <a:p>
            <a:pPr>
              <a:buNone/>
            </a:pPr>
            <a:endParaRPr lang="en-US" dirty="0" smtClean="0">
              <a:solidFill>
                <a:srgbClr val="FFFFFF"/>
              </a:solidFill>
            </a:endParaRPr>
          </a:p>
          <a:p>
            <a:r>
              <a:rPr lang="en-US" dirty="0" smtClean="0">
                <a:solidFill>
                  <a:srgbClr val="FFFFFF"/>
                </a:solidFill>
                <a:hlinkClick r:id="rId2"/>
              </a:rPr>
              <a:t>http://youtu.be/XvJrSdr34co</a:t>
            </a:r>
            <a:endParaRPr lang="en-US" dirty="0" smtClean="0">
              <a:solidFill>
                <a:srgbClr val="FFFFFF"/>
              </a:solidFill>
            </a:endParaRPr>
          </a:p>
          <a:p>
            <a:pPr>
              <a:buNone/>
            </a:pPr>
            <a:r>
              <a:rPr lang="en-US" dirty="0" smtClean="0">
                <a:solidFill>
                  <a:srgbClr val="FFFFFF"/>
                </a:solidFill>
              </a:rPr>
              <a:t> a photographic and audio representation of Henry’s speech  </a:t>
            </a:r>
            <a:r>
              <a:rPr lang="en-US" dirty="0" err="1" smtClean="0">
                <a:solidFill>
                  <a:srgbClr val="FFFFFF"/>
                </a:solidFill>
                <a:sym typeface="Wingdings"/>
              </a:rPr>
              <a:t></a:t>
            </a:r>
            <a:r>
              <a:rPr lang="en-US" dirty="0" smtClean="0">
                <a:solidFill>
                  <a:srgbClr val="FFFFFF"/>
                </a:solidFill>
                <a:sym typeface="Wingdings"/>
              </a:rPr>
              <a:t> </a:t>
            </a:r>
            <a:endParaRPr lang="en-US" dirty="0" smtClean="0">
              <a:solidFill>
                <a:srgbClr val="FFFFFF"/>
              </a:solidFill>
            </a:endParaRPr>
          </a:p>
          <a:p>
            <a:endParaRPr lang="en-US" dirty="0">
              <a:solidFill>
                <a:srgbClr val="FFFFFF"/>
              </a:solidFill>
            </a:endParaRPr>
          </a:p>
        </p:txBody>
      </p:sp>
      <p:sp>
        <p:nvSpPr>
          <p:cNvPr id="4" name="TextBox 3"/>
          <p:cNvSpPr txBox="1"/>
          <p:nvPr/>
        </p:nvSpPr>
        <p:spPr>
          <a:xfrm>
            <a:off x="1028700" y="375166"/>
            <a:ext cx="7480300" cy="584776"/>
          </a:xfrm>
          <a:prstGeom prst="rect">
            <a:avLst/>
          </a:prstGeom>
          <a:noFill/>
        </p:spPr>
        <p:txBody>
          <a:bodyPr wrap="square" rtlCol="0">
            <a:spAutoFit/>
          </a:bodyPr>
          <a:lstStyle/>
          <a:p>
            <a:pPr algn="ctr"/>
            <a:r>
              <a:rPr lang="en-US" sz="3200" dirty="0" smtClean="0">
                <a:solidFill>
                  <a:srgbClr val="FFFFFF"/>
                </a:solidFill>
                <a:latin typeface="Lucida Calligraphy"/>
                <a:cs typeface="Lucida Calligraphy"/>
              </a:rPr>
              <a:t>A Timeline of Events</a:t>
            </a:r>
            <a:endParaRPr lang="en-US" sz="3200" dirty="0">
              <a:solidFill>
                <a:srgbClr val="FFFFFF"/>
              </a:solidFill>
              <a:latin typeface="Lucida Calligraphy"/>
              <a:cs typeface="Lucida Calligraphy"/>
            </a:endParaRP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9796"/>
          </a:xfrm>
        </p:spPr>
        <p:txBody>
          <a:bodyPr>
            <a:normAutofit fontScale="90000"/>
          </a:bodyPr>
          <a:lstStyle/>
          <a:p>
            <a:r>
              <a:rPr lang="en-US" dirty="0" smtClean="0">
                <a:solidFill>
                  <a:srgbClr val="FFFFFF"/>
                </a:solidFill>
                <a:latin typeface="Lucida Calligraphy"/>
                <a:cs typeface="Lucida Calligraphy"/>
              </a:rPr>
              <a:t>We Must Fight!</a:t>
            </a:r>
            <a:endParaRPr lang="en-US" dirty="0">
              <a:solidFill>
                <a:srgbClr val="FFFFFF"/>
              </a:solidFill>
              <a:latin typeface="Lucida Calligraphy"/>
              <a:cs typeface="Lucida Calligraphy"/>
            </a:endParaRPr>
          </a:p>
        </p:txBody>
      </p:sp>
      <p:sp>
        <p:nvSpPr>
          <p:cNvPr id="3" name="Content Placeholder 2"/>
          <p:cNvSpPr>
            <a:spLocks noGrp="1"/>
          </p:cNvSpPr>
          <p:nvPr>
            <p:ph idx="1"/>
          </p:nvPr>
        </p:nvSpPr>
        <p:spPr>
          <a:xfrm>
            <a:off x="249665" y="944434"/>
            <a:ext cx="8629743" cy="5579758"/>
          </a:xfrm>
        </p:spPr>
        <p:txBody>
          <a:bodyPr>
            <a:normAutofit fontScale="85000" lnSpcReduction="20000"/>
          </a:bodyPr>
          <a:lstStyle/>
          <a:p>
            <a:r>
              <a:rPr lang="en-US" dirty="0" smtClean="0">
                <a:solidFill>
                  <a:srgbClr val="FFFFFF"/>
                </a:solidFill>
              </a:rPr>
              <a:t>To avoid interference from Lieutenant-Governor Dunmore and his Royal Marines, the Second Virginia Convention met on </a:t>
            </a:r>
            <a:r>
              <a:rPr lang="en-US" u="sng" dirty="0" smtClean="0">
                <a:solidFill>
                  <a:srgbClr val="FFFFFF"/>
                </a:solidFill>
              </a:rPr>
              <a:t>March 20, 1775</a:t>
            </a:r>
            <a:r>
              <a:rPr lang="en-US" dirty="0" smtClean="0">
                <a:solidFill>
                  <a:srgbClr val="FFFFFF"/>
                </a:solidFill>
              </a:rPr>
              <a:t> in Richmond, instead of the Capitol in Williamsburg.</a:t>
            </a:r>
          </a:p>
          <a:p>
            <a:pPr>
              <a:buNone/>
            </a:pPr>
            <a:endParaRPr lang="en-US" dirty="0" smtClean="0">
              <a:solidFill>
                <a:srgbClr val="FFFFFF"/>
              </a:solidFill>
            </a:endParaRPr>
          </a:p>
          <a:p>
            <a:r>
              <a:rPr lang="en-US" dirty="0" smtClean="0">
                <a:solidFill>
                  <a:srgbClr val="FFFFFF"/>
                </a:solidFill>
              </a:rPr>
              <a:t>Delegate Patrick Henry introduced a resolution to the Virginia Convention to </a:t>
            </a:r>
            <a:r>
              <a:rPr lang="en-US" u="sng" dirty="0" smtClean="0">
                <a:solidFill>
                  <a:srgbClr val="FFFFFF"/>
                </a:solidFill>
              </a:rPr>
              <a:t>form the local militia to be prepared to fight the British</a:t>
            </a:r>
            <a:r>
              <a:rPr lang="en-US" dirty="0" smtClean="0">
                <a:solidFill>
                  <a:srgbClr val="FFFFFF"/>
                </a:solidFill>
              </a:rPr>
              <a:t>. </a:t>
            </a:r>
          </a:p>
          <a:p>
            <a:pPr>
              <a:buNone/>
            </a:pPr>
            <a:endParaRPr lang="en-US" dirty="0" smtClean="0">
              <a:solidFill>
                <a:srgbClr val="FFFFFF"/>
              </a:solidFill>
            </a:endParaRPr>
          </a:p>
          <a:p>
            <a:r>
              <a:rPr lang="en-US" dirty="0" smtClean="0">
                <a:solidFill>
                  <a:srgbClr val="FFFFFF"/>
                </a:solidFill>
              </a:rPr>
              <a:t>Henry’s opponents urged caution and patience until the crown replied to Congress’ latest petition for reconciliation.</a:t>
            </a:r>
          </a:p>
          <a:p>
            <a:pPr>
              <a:buNone/>
            </a:pPr>
            <a:r>
              <a:rPr lang="en-US" dirty="0" smtClean="0">
                <a:solidFill>
                  <a:srgbClr val="FFFFFF"/>
                </a:solidFill>
              </a:rPr>
              <a:t> </a:t>
            </a:r>
          </a:p>
          <a:p>
            <a:r>
              <a:rPr lang="en-US" dirty="0" smtClean="0">
                <a:solidFill>
                  <a:srgbClr val="FFFFFF"/>
                </a:solidFill>
              </a:rPr>
              <a:t>The resolution passed by </a:t>
            </a:r>
            <a:r>
              <a:rPr lang="en-US" u="sng" dirty="0" smtClean="0">
                <a:solidFill>
                  <a:srgbClr val="FFFFFF"/>
                </a:solidFill>
              </a:rPr>
              <a:t>five votes</a:t>
            </a:r>
            <a:r>
              <a:rPr lang="en-US" dirty="0" smtClean="0">
                <a:solidFill>
                  <a:srgbClr val="FFFFFF"/>
                </a:solidFill>
              </a:rPr>
              <a:t>. </a:t>
            </a:r>
          </a:p>
          <a:p>
            <a:pPr>
              <a:buNone/>
            </a:pPr>
            <a:endParaRPr lang="en-US" dirty="0">
              <a:solidFill>
                <a:srgbClr val="FFFFFF"/>
              </a:solidFill>
            </a:endParaRPr>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1362"/>
          </a:xfrm>
        </p:spPr>
        <p:txBody>
          <a:bodyPr>
            <a:normAutofit fontScale="90000"/>
          </a:bodyPr>
          <a:lstStyle/>
          <a:p>
            <a:r>
              <a:rPr lang="en-US" dirty="0" smtClean="0">
                <a:solidFill>
                  <a:srgbClr val="FFFFFF"/>
                </a:solidFill>
                <a:latin typeface="Lucida Calligraphy"/>
                <a:cs typeface="Lucida Calligraphy"/>
              </a:rPr>
              <a:t>SOAPSTone</a:t>
            </a:r>
            <a:endParaRPr lang="en-US" dirty="0">
              <a:solidFill>
                <a:srgbClr val="FFFFFF"/>
              </a:solidFill>
              <a:latin typeface="Lucida Calligraphy"/>
              <a:cs typeface="Lucida Calligraphy"/>
            </a:endParaRPr>
          </a:p>
        </p:txBody>
      </p:sp>
      <p:sp>
        <p:nvSpPr>
          <p:cNvPr id="3" name="Content Placeholder 2"/>
          <p:cNvSpPr>
            <a:spLocks noGrp="1"/>
          </p:cNvSpPr>
          <p:nvPr>
            <p:ph idx="1"/>
          </p:nvPr>
        </p:nvSpPr>
        <p:spPr>
          <a:xfrm>
            <a:off x="4305300" y="741362"/>
            <a:ext cx="4610100" cy="5913438"/>
          </a:xfrm>
        </p:spPr>
        <p:txBody>
          <a:bodyPr>
            <a:normAutofit fontScale="70000" lnSpcReduction="20000"/>
          </a:bodyPr>
          <a:lstStyle/>
          <a:p>
            <a:pPr>
              <a:buNone/>
            </a:pPr>
            <a:r>
              <a:rPr lang="en-US" dirty="0" smtClean="0">
                <a:solidFill>
                  <a:srgbClr val="FFFFFF"/>
                </a:solidFill>
              </a:rPr>
              <a:t>When reading Henry’s speech, one must consider the following key pieces: </a:t>
            </a:r>
          </a:p>
          <a:p>
            <a:pPr>
              <a:buNone/>
            </a:pPr>
            <a:endParaRPr lang="en-US" dirty="0" smtClean="0">
              <a:solidFill>
                <a:srgbClr val="FFFFFF"/>
              </a:solidFill>
            </a:endParaRPr>
          </a:p>
          <a:p>
            <a:r>
              <a:rPr lang="en-US" dirty="0" smtClean="0">
                <a:solidFill>
                  <a:srgbClr val="FFFFFF"/>
                </a:solidFill>
              </a:rPr>
              <a:t>Speaker: Patrick Henry</a:t>
            </a:r>
          </a:p>
          <a:p>
            <a:r>
              <a:rPr lang="en-US" dirty="0" smtClean="0">
                <a:solidFill>
                  <a:srgbClr val="FFFFFF"/>
                </a:solidFill>
              </a:rPr>
              <a:t>Occasion: the meeting of the VA Convention, before we declared independence</a:t>
            </a:r>
          </a:p>
          <a:p>
            <a:r>
              <a:rPr lang="en-US" dirty="0" smtClean="0">
                <a:solidFill>
                  <a:srgbClr val="FFFFFF"/>
                </a:solidFill>
              </a:rPr>
              <a:t>Audience: delegates of the VA Convention</a:t>
            </a:r>
          </a:p>
          <a:p>
            <a:r>
              <a:rPr lang="en-US" dirty="0" smtClean="0">
                <a:solidFill>
                  <a:srgbClr val="FFFFFF"/>
                </a:solidFill>
              </a:rPr>
              <a:t>Purpose: to encourage them to take up arms to fight the British</a:t>
            </a:r>
          </a:p>
          <a:p>
            <a:r>
              <a:rPr lang="en-US" dirty="0" smtClean="0">
                <a:solidFill>
                  <a:srgbClr val="FFFFFF"/>
                </a:solidFill>
              </a:rPr>
              <a:t>Subject: Fight! </a:t>
            </a:r>
          </a:p>
          <a:p>
            <a:r>
              <a:rPr lang="en-US" dirty="0" smtClean="0">
                <a:solidFill>
                  <a:srgbClr val="FFFFFF"/>
                </a:solidFill>
              </a:rPr>
              <a:t>Tone: urgent, pleading &amp; inflammatory</a:t>
            </a:r>
          </a:p>
          <a:p>
            <a:pPr>
              <a:buNone/>
            </a:pPr>
            <a:endParaRPr lang="en-US" dirty="0" smtClean="0">
              <a:solidFill>
                <a:srgbClr val="FFFFFF"/>
              </a:solidFill>
            </a:endParaRPr>
          </a:p>
          <a:p>
            <a:pPr>
              <a:buNone/>
            </a:pPr>
            <a:r>
              <a:rPr lang="en-US" dirty="0" smtClean="0">
                <a:solidFill>
                  <a:srgbClr val="FFFFFF"/>
                </a:solidFill>
              </a:rPr>
              <a:t>     The important consideration is who he is addressing. </a:t>
            </a:r>
            <a:endParaRPr lang="en-US" dirty="0">
              <a:solidFill>
                <a:srgbClr val="FFFFFF"/>
              </a:solidFill>
            </a:endParaRPr>
          </a:p>
        </p:txBody>
      </p:sp>
      <p:pic>
        <p:nvPicPr>
          <p:cNvPr id="5" name="Picture 4"/>
          <p:cNvPicPr>
            <a:picLocks noChangeAspect="1"/>
          </p:cNvPicPr>
          <p:nvPr/>
        </p:nvPicPr>
        <p:blipFill>
          <a:blip r:embed="rId2"/>
          <a:stretch>
            <a:fillRect/>
          </a:stretch>
        </p:blipFill>
        <p:spPr>
          <a:xfrm>
            <a:off x="0" y="1231900"/>
            <a:ext cx="4301907" cy="4483100"/>
          </a:xfrm>
          <a:prstGeom prst="rect">
            <a:avLst/>
          </a:prstGeom>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95390" y="1498067"/>
            <a:ext cx="8716584" cy="5167247"/>
          </a:xfrm>
          <a:prstGeom prst="rect">
            <a:avLst/>
          </a:prstGeom>
          <a:solidFill>
            <a:srgbClr val="FFFFFF"/>
          </a:solidFill>
          <a:ln w="25400">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Narrow" charset="0"/>
                <a:ea typeface="Times New Roman" charset="0"/>
              </a:rPr>
              <a:t>Rhetorical Devices: </a:t>
            </a:r>
            <a:r>
              <a:rPr kumimoji="0" lang="en-US" b="0" i="0" u="none" strike="noStrike" cap="none" normalizeH="0" baseline="0" dirty="0">
                <a:ln>
                  <a:noFill/>
                </a:ln>
                <a:solidFill>
                  <a:schemeClr val="tx1"/>
                </a:solidFill>
                <a:effectLst/>
                <a:latin typeface="Arial Narrow" charset="0"/>
                <a:ea typeface="Times New Roman" charset="0"/>
              </a:rPr>
              <a:t>are structures within language that appeal to readers or listeners and communicate ideas</a:t>
            </a:r>
            <a:endParaRPr kumimoji="0" lang="en-US" b="1" i="0" u="none"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a:ln>
                  <a:noFill/>
                </a:ln>
                <a:solidFill>
                  <a:schemeClr val="tx1"/>
                </a:solidFill>
                <a:effectLst/>
                <a:latin typeface="Arial Narrow" charset="0"/>
                <a:ea typeface="Times New Roman" charset="0"/>
              </a:rPr>
              <a:t>Types of Devices: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Symbol" charset="2"/>
                <a:ea typeface="Times New Roman" charset="0"/>
                <a:sym typeface="Symbol" charset="2"/>
              </a:rPr>
              <a:t></a:t>
            </a:r>
            <a:r>
              <a:rPr kumimoji="0" lang="en-US" b="0" i="0" u="none" strike="noStrike" cap="none" normalizeH="0" baseline="0" dirty="0">
                <a:ln>
                  <a:noFill/>
                </a:ln>
                <a:solidFill>
                  <a:schemeClr val="tx1"/>
                </a:solidFill>
                <a:effectLst/>
                <a:latin typeface="Arial Narrow" charset="0"/>
                <a:ea typeface="Times New Roman" charset="0"/>
              </a:rPr>
              <a:t>A </a:t>
            </a:r>
            <a:r>
              <a:rPr kumimoji="0" lang="en-US" b="1" i="0" u="sng" strike="noStrike" cap="none" normalizeH="0" baseline="0" dirty="0">
                <a:ln>
                  <a:noFill/>
                </a:ln>
                <a:solidFill>
                  <a:schemeClr val="tx1"/>
                </a:solidFill>
                <a:effectLst/>
                <a:latin typeface="Arial Narrow" charset="0"/>
                <a:ea typeface="Times New Roman" charset="0"/>
              </a:rPr>
              <a:t>rhetorical question</a:t>
            </a:r>
            <a:r>
              <a:rPr kumimoji="0" lang="en-US" b="0" i="0" u="none" strike="noStrike" cap="none" normalizeH="0" baseline="0" dirty="0">
                <a:ln>
                  <a:noFill/>
                </a:ln>
                <a:solidFill>
                  <a:schemeClr val="tx1"/>
                </a:solidFill>
                <a:effectLst/>
                <a:latin typeface="Arial Narrow" charset="0"/>
                <a:ea typeface="Times New Roman" charset="0"/>
              </a:rPr>
              <a:t> is a question to which no answer is expected </a:t>
            </a:r>
            <a:endParaRPr kumimoji="0" lang="en-US" b="0" i="0" u="sng"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sng"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Symbol" charset="2"/>
                <a:ea typeface="Times New Roman" charset="0"/>
                <a:sym typeface="Symbol" charset="2"/>
              </a:rPr>
              <a:t></a:t>
            </a:r>
            <a:r>
              <a:rPr kumimoji="0" lang="en-US" b="1" i="0" u="sng" strike="noStrike" cap="none" normalizeH="0" baseline="0" dirty="0">
                <a:ln>
                  <a:noFill/>
                </a:ln>
                <a:solidFill>
                  <a:schemeClr val="tx1"/>
                </a:solidFill>
                <a:effectLst/>
                <a:latin typeface="Arial Narrow" charset="0"/>
                <a:ea typeface="Times New Roman" charset="0"/>
              </a:rPr>
              <a:t>Antithesis or “Either/Or Fallacy</a:t>
            </a:r>
            <a:r>
              <a:rPr kumimoji="0" lang="en-US" b="1" i="0" u="sng" strike="noStrike" cap="none" normalizeH="0" baseline="0" dirty="0" smtClean="0">
                <a:ln>
                  <a:noFill/>
                </a:ln>
                <a:solidFill>
                  <a:schemeClr val="tx1"/>
                </a:solidFill>
                <a:effectLst/>
                <a:latin typeface="Arial Narrow" charset="0"/>
                <a:ea typeface="Times New Roman" charset="0"/>
              </a:rPr>
              <a:t>”</a:t>
            </a:r>
            <a:r>
              <a:rPr kumimoji="0" lang="en-US" b="1" i="0" strike="noStrike" cap="none" normalizeH="0" dirty="0" smtClean="0">
                <a:ln>
                  <a:noFill/>
                </a:ln>
                <a:solidFill>
                  <a:schemeClr val="tx1"/>
                </a:solidFill>
                <a:effectLst/>
                <a:latin typeface="Arial Narrow" charset="0"/>
                <a:ea typeface="Times New Roman" charset="0"/>
              </a:rPr>
              <a:t> </a:t>
            </a:r>
            <a:r>
              <a:rPr kumimoji="0" lang="en-US" b="0" i="0" u="none" strike="noStrike" cap="none" normalizeH="0" baseline="0" dirty="0" smtClean="0">
                <a:ln>
                  <a:noFill/>
                </a:ln>
                <a:solidFill>
                  <a:schemeClr val="tx1"/>
                </a:solidFill>
                <a:effectLst/>
                <a:latin typeface="Arial Narrow" charset="0"/>
                <a:ea typeface="Times New Roman" charset="0"/>
              </a:rPr>
              <a:t>expresses </a:t>
            </a:r>
            <a:r>
              <a:rPr kumimoji="0" lang="en-US" b="0" i="0" u="none" strike="noStrike" cap="none" normalizeH="0" baseline="0" dirty="0">
                <a:ln>
                  <a:noFill/>
                </a:ln>
                <a:solidFill>
                  <a:schemeClr val="tx1"/>
                </a:solidFill>
                <a:effectLst/>
                <a:latin typeface="Arial Narrow" charset="0"/>
                <a:ea typeface="Times New Roman" charset="0"/>
              </a:rPr>
              <a:t>contrasting ideas in parallel grammatical structures </a:t>
            </a:r>
            <a:endParaRPr kumimoji="0" lang="en-US" b="0" i="0" u="sng"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sng"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Symbol" charset="2"/>
                <a:ea typeface="Times New Roman" charset="0"/>
                <a:sym typeface="Symbol" charset="2"/>
              </a:rPr>
              <a:t></a:t>
            </a:r>
            <a:r>
              <a:rPr kumimoji="0" lang="en-US" b="1" i="0" u="sng" strike="noStrike" cap="none" normalizeH="0" baseline="0" dirty="0">
                <a:ln>
                  <a:noFill/>
                </a:ln>
                <a:solidFill>
                  <a:schemeClr val="tx1"/>
                </a:solidFill>
                <a:effectLst/>
                <a:latin typeface="Arial Narrow" charset="0"/>
                <a:ea typeface="Times New Roman" charset="0"/>
              </a:rPr>
              <a:t>Repetition</a:t>
            </a:r>
            <a:r>
              <a:rPr kumimoji="0" lang="en-US" b="0" i="0" u="none" strike="noStrike" cap="none" normalizeH="0" baseline="0" dirty="0">
                <a:ln>
                  <a:noFill/>
                </a:ln>
                <a:solidFill>
                  <a:schemeClr val="tx1"/>
                </a:solidFill>
                <a:effectLst/>
                <a:latin typeface="Arial Narrow" charset="0"/>
                <a:ea typeface="Times New Roman" charset="0"/>
              </a:rPr>
              <a:t> is the recurrence of words, phrases, or lines. </a:t>
            </a:r>
            <a:endParaRPr kumimoji="0" lang="en-US" b="0" i="0" u="sng"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sng"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Symbol" charset="2"/>
                <a:ea typeface="Times New Roman" charset="0"/>
                <a:sym typeface="Symbol" charset="2"/>
              </a:rPr>
              <a:t></a:t>
            </a:r>
            <a:r>
              <a:rPr kumimoji="0" lang="en-US" b="1" i="0" u="sng" strike="noStrike" cap="none" normalizeH="0" baseline="0" dirty="0">
                <a:ln>
                  <a:noFill/>
                </a:ln>
                <a:solidFill>
                  <a:schemeClr val="tx1"/>
                </a:solidFill>
                <a:effectLst/>
                <a:latin typeface="Arial Narrow" charset="0"/>
                <a:ea typeface="Times New Roman" charset="0"/>
              </a:rPr>
              <a:t>Parallelism</a:t>
            </a:r>
            <a:r>
              <a:rPr kumimoji="0" lang="en-US" b="0" i="0" u="none" strike="noStrike" cap="none" normalizeH="0" baseline="0" dirty="0">
                <a:ln>
                  <a:noFill/>
                </a:ln>
                <a:solidFill>
                  <a:schemeClr val="tx1"/>
                </a:solidFill>
                <a:effectLst/>
                <a:latin typeface="Arial Narrow" charset="0"/>
                <a:ea typeface="Times New Roman" charset="0"/>
              </a:rPr>
              <a:t> is a kind of repetition in which words or phrases in the same grammatical form connect ideas. </a:t>
            </a:r>
            <a:endParaRPr kumimoji="0" lang="en-US" b="0" i="0" u="sng"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sng"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Symbol" charset="2"/>
                <a:ea typeface="Times New Roman" charset="0"/>
                <a:sym typeface="Symbol" charset="2"/>
              </a:rPr>
              <a:t></a:t>
            </a:r>
            <a:r>
              <a:rPr kumimoji="0" lang="en-US" b="1" i="0" u="sng" strike="noStrike" cap="none" normalizeH="0" baseline="0" dirty="0">
                <a:ln>
                  <a:noFill/>
                </a:ln>
                <a:solidFill>
                  <a:schemeClr val="tx1"/>
                </a:solidFill>
                <a:effectLst/>
                <a:latin typeface="Arial Narrow" charset="0"/>
                <a:ea typeface="Times New Roman" charset="0"/>
              </a:rPr>
              <a:t>Biblical allusions</a:t>
            </a:r>
            <a:r>
              <a:rPr kumimoji="0" lang="en-US" b="0" i="0" u="none" strike="noStrike" cap="none" normalizeH="0" baseline="0" dirty="0">
                <a:ln>
                  <a:noFill/>
                </a:ln>
                <a:solidFill>
                  <a:schemeClr val="tx1"/>
                </a:solidFill>
                <a:effectLst/>
                <a:latin typeface="Arial Narrow" charset="0"/>
                <a:ea typeface="Times New Roman" charset="0"/>
              </a:rPr>
              <a:t> are references to events, figures, or phrases from the Bible.  In this selection, they have the rhetorical appeal of </a:t>
            </a:r>
            <a:r>
              <a:rPr kumimoji="0" lang="en-US" b="0" i="0" u="sng" strike="noStrike" cap="none" normalizeH="0" baseline="0" dirty="0">
                <a:ln>
                  <a:noFill/>
                </a:ln>
                <a:solidFill>
                  <a:schemeClr val="tx1"/>
                </a:solidFill>
                <a:effectLst/>
                <a:latin typeface="Arial Narrow" charset="0"/>
                <a:ea typeface="Times New Roman" charset="0"/>
              </a:rPr>
              <a:t>shared beliefs</a:t>
            </a:r>
            <a:r>
              <a:rPr kumimoji="0" lang="en-US" b="1" i="0" u="none" strike="noStrike" cap="none" normalizeH="0" baseline="0" dirty="0">
                <a:ln>
                  <a:noFill/>
                </a:ln>
                <a:solidFill>
                  <a:schemeClr val="tx1"/>
                </a:solidFill>
                <a:effectLst/>
                <a:latin typeface="Arial Narrow" charset="0"/>
                <a:ea typeface="Times New Roman" charset="0"/>
              </a:rPr>
              <a:t>. </a:t>
            </a:r>
            <a:endParaRPr kumimoji="0" lang="en-US" b="0" i="0" u="sng" strike="noStrike" cap="none" normalizeH="0" baseline="0" dirty="0">
              <a:ln>
                <a:noFill/>
              </a:ln>
              <a:solidFill>
                <a:schemeClr val="tx1"/>
              </a:solidFill>
              <a:effectLst/>
              <a:latin typeface="Arial Narrow"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sng" strike="noStrike" cap="none" normalizeH="0" baseline="0" dirty="0">
              <a:ln>
                <a:noFill/>
              </a:ln>
              <a:solidFill>
                <a:schemeClr val="tx1"/>
              </a:solidFill>
              <a:effectLst/>
              <a:latin typeface="Century Gothic"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sng" strike="noStrike" cap="none" normalizeH="0" baseline="0" dirty="0">
              <a:ln>
                <a:noFill/>
              </a:ln>
              <a:solidFill>
                <a:schemeClr val="tx1"/>
              </a:solidFill>
              <a:effectLst/>
              <a:latin typeface="Century Gothic" charset="0"/>
              <a:ea typeface="Times New Roman" charset="0"/>
            </a:endParaRPr>
          </a:p>
        </p:txBody>
      </p:sp>
      <p:sp>
        <p:nvSpPr>
          <p:cNvPr id="16387" name="Rectangle 3"/>
          <p:cNvSpPr>
            <a:spLocks noChangeArrowheads="1"/>
          </p:cNvSpPr>
          <p:nvPr/>
        </p:nvSpPr>
        <p:spPr bwMode="auto">
          <a:xfrm>
            <a:off x="195390" y="342899"/>
            <a:ext cx="8716584" cy="927201"/>
          </a:xfrm>
          <a:prstGeom prst="rect">
            <a:avLst/>
          </a:prstGeom>
          <a:solidFill>
            <a:schemeClr val="accent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FFFFFF"/>
                </a:solidFill>
                <a:effectLst/>
                <a:latin typeface="Cambria" charset="0"/>
                <a:ea typeface="Times New Roman" charset="0"/>
              </a:rPr>
              <a:t>Persuasion: a form of discourse (speaking) that uses</a:t>
            </a:r>
            <a:r>
              <a:rPr kumimoji="0" lang="en-US" b="0" i="0" u="none" strike="noStrike" cap="none" normalizeH="0" baseline="0" dirty="0" smtClean="0">
                <a:ln>
                  <a:noFill/>
                </a:ln>
                <a:solidFill>
                  <a:srgbClr val="FFFFFF"/>
                </a:solidFill>
                <a:effectLst/>
                <a:latin typeface="Cambria" charset="0"/>
                <a:ea typeface="Times New Roman" charset="0"/>
              </a:rPr>
              <a:t> </a:t>
            </a:r>
            <a:r>
              <a:rPr lang="en-US" b="1" dirty="0">
                <a:solidFill>
                  <a:srgbClr val="FFFFFF"/>
                </a:solidFill>
                <a:latin typeface="Cambria" charset="0"/>
                <a:ea typeface="Times New Roman" charset="0"/>
              </a:rPr>
              <a:t>R</a:t>
            </a:r>
            <a:r>
              <a:rPr kumimoji="0" lang="en-US" b="1" i="0" u="none" strike="noStrike" cap="none" normalizeH="0" baseline="0" dirty="0" smtClean="0">
                <a:ln>
                  <a:noFill/>
                </a:ln>
                <a:solidFill>
                  <a:srgbClr val="FFFFFF"/>
                </a:solidFill>
                <a:effectLst/>
                <a:latin typeface="Cambria" charset="0"/>
                <a:ea typeface="Times New Roman" charset="0"/>
              </a:rPr>
              <a:t>eason (Logos) </a:t>
            </a:r>
            <a:r>
              <a:rPr kumimoji="0" lang="en-US" b="0" i="0" u="none" strike="noStrike" cap="none" normalizeH="0" baseline="0" dirty="0">
                <a:ln>
                  <a:noFill/>
                </a:ln>
                <a:solidFill>
                  <a:srgbClr val="FFFFFF"/>
                </a:solidFill>
                <a:effectLst/>
                <a:latin typeface="Cambria" charset="0"/>
                <a:ea typeface="Times New Roman" charset="0"/>
              </a:rPr>
              <a:t>and</a:t>
            </a:r>
            <a:r>
              <a:rPr kumimoji="0" lang="en-US" b="0" i="0" u="none" strike="noStrike" cap="none" normalizeH="0" baseline="0" dirty="0" smtClean="0">
                <a:ln>
                  <a:noFill/>
                </a:ln>
                <a:solidFill>
                  <a:srgbClr val="FFFFFF"/>
                </a:solidFill>
                <a:effectLst/>
                <a:latin typeface="Cambria" charset="0"/>
                <a:ea typeface="Times New Roman" charset="0"/>
              </a:rPr>
              <a:t> </a:t>
            </a:r>
            <a:r>
              <a:rPr lang="en-US" b="1" dirty="0">
                <a:solidFill>
                  <a:srgbClr val="FFFFFF"/>
                </a:solidFill>
                <a:latin typeface="Cambria" charset="0"/>
                <a:ea typeface="Times New Roman" charset="0"/>
              </a:rPr>
              <a:t>E</a:t>
            </a:r>
            <a:r>
              <a:rPr kumimoji="0" lang="en-US" b="1" i="0" u="none" strike="noStrike" cap="none" normalizeH="0" baseline="0" dirty="0" smtClean="0">
                <a:ln>
                  <a:noFill/>
                </a:ln>
                <a:solidFill>
                  <a:srgbClr val="FFFFFF"/>
                </a:solidFill>
                <a:effectLst/>
                <a:latin typeface="Cambria" charset="0"/>
                <a:ea typeface="Times New Roman" charset="0"/>
              </a:rPr>
              <a:t>motional Appeals (Pathos)</a:t>
            </a:r>
            <a:r>
              <a:rPr kumimoji="0" lang="en-US" b="0" i="0" u="none" strike="noStrike" cap="none" normalizeH="0" baseline="0" dirty="0" smtClean="0">
                <a:ln>
                  <a:noFill/>
                </a:ln>
                <a:solidFill>
                  <a:srgbClr val="FFFFFF"/>
                </a:solidFill>
                <a:effectLst/>
                <a:latin typeface="Cambria" charset="0"/>
                <a:ea typeface="Times New Roman" charset="0"/>
              </a:rPr>
              <a:t> </a:t>
            </a:r>
            <a:r>
              <a:rPr kumimoji="0" lang="en-US" b="0" i="0" u="none" strike="noStrike" cap="none" normalizeH="0" baseline="0" dirty="0">
                <a:ln>
                  <a:noFill/>
                </a:ln>
                <a:solidFill>
                  <a:srgbClr val="FFFFFF"/>
                </a:solidFill>
                <a:effectLst/>
                <a:latin typeface="Cambria" charset="0"/>
                <a:ea typeface="Times New Roman" charset="0"/>
              </a:rPr>
              <a:t>to convince another person to act/think in a certain way</a:t>
            </a:r>
            <a:endParaRPr kumimoji="0" lang="en-US" b="0" i="0" u="none" strike="noStrike" cap="none" normalizeH="0" baseline="0" dirty="0">
              <a:ln>
                <a:noFill/>
              </a:ln>
              <a:solidFill>
                <a:srgbClr val="FFFFFF"/>
              </a:solidFill>
              <a:effectLst/>
              <a:latin typeface="Times New Roman" charset="0"/>
              <a:ea typeface="Times New Roman" charset="0"/>
            </a:endParaRPr>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5435600" cy="5632310"/>
          </a:xfrm>
          <a:prstGeom prst="rect">
            <a:avLst/>
          </a:prstGeom>
          <a:noFill/>
        </p:spPr>
        <p:txBody>
          <a:bodyPr wrap="square" rtlCol="0">
            <a:spAutoFit/>
          </a:bodyPr>
          <a:lstStyle/>
          <a:p>
            <a:r>
              <a:rPr lang="en-US" sz="2400" dirty="0" smtClean="0">
                <a:solidFill>
                  <a:srgbClr val="FFFFFF"/>
                </a:solidFill>
              </a:rPr>
              <a:t>St. John's Church, Richmond, Virginia</a:t>
            </a:r>
          </a:p>
          <a:p>
            <a:r>
              <a:rPr lang="en-US" sz="2400" dirty="0" smtClean="0">
                <a:solidFill>
                  <a:srgbClr val="FFFFFF"/>
                </a:solidFill>
              </a:rPr>
              <a:t>March 23, 1775.</a:t>
            </a:r>
          </a:p>
          <a:p>
            <a:endParaRPr lang="en-US" sz="2400" dirty="0" smtClean="0">
              <a:solidFill>
                <a:srgbClr val="FFFFFF"/>
              </a:solidFill>
            </a:endParaRPr>
          </a:p>
          <a:p>
            <a:endParaRPr lang="en-US" sz="2400" dirty="0" smtClean="0">
              <a:solidFill>
                <a:srgbClr val="FFFFFF"/>
              </a:solidFill>
            </a:endParaRPr>
          </a:p>
          <a:p>
            <a:r>
              <a:rPr lang="en-US" sz="2400" dirty="0" smtClean="0">
                <a:solidFill>
                  <a:srgbClr val="FFFFFF"/>
                </a:solidFill>
              </a:rPr>
              <a:t>MR. PRESIDENT: </a:t>
            </a:r>
            <a:r>
              <a:rPr lang="en-US" sz="2400" dirty="0" smtClean="0">
                <a:solidFill>
                  <a:srgbClr val="FF0000"/>
                </a:solidFill>
              </a:rPr>
              <a:t>No man thinks more highly than I do of the patriotism, as well as abilities, of the very worthy gentlemen who have just addressed the House</a:t>
            </a:r>
            <a:r>
              <a:rPr lang="en-US" sz="2400" dirty="0" smtClean="0">
                <a:solidFill>
                  <a:srgbClr val="FFFFFF"/>
                </a:solidFill>
              </a:rPr>
              <a:t>. </a:t>
            </a:r>
            <a:r>
              <a:rPr lang="en-US" sz="2400" dirty="0" smtClean="0">
                <a:solidFill>
                  <a:srgbClr val="FFFF00"/>
                </a:solidFill>
              </a:rPr>
              <a:t>But different men often see the same subject in different lights; and, therefore, I hope it will not be thought disrespectful to those gentlemen if, entertaining as I do, opinions of a character very opposite to theirs, I shall speak forth my sentiments freely, and without reserve</a:t>
            </a:r>
            <a:r>
              <a:rPr lang="en-US" sz="2400" dirty="0" smtClean="0">
                <a:solidFill>
                  <a:srgbClr val="FFFFFF"/>
                </a:solidFill>
              </a:rPr>
              <a:t>.</a:t>
            </a:r>
            <a:endParaRPr lang="en-US" sz="2400" dirty="0">
              <a:solidFill>
                <a:srgbClr val="FFFFFF"/>
              </a:solidFill>
            </a:endParaRPr>
          </a:p>
        </p:txBody>
      </p:sp>
      <p:sp>
        <p:nvSpPr>
          <p:cNvPr id="5" name="TextBox 4"/>
          <p:cNvSpPr txBox="1"/>
          <p:nvPr/>
        </p:nvSpPr>
        <p:spPr>
          <a:xfrm>
            <a:off x="5600700" y="965200"/>
            <a:ext cx="3263900" cy="4801315"/>
          </a:xfrm>
          <a:prstGeom prst="rect">
            <a:avLst/>
          </a:prstGeom>
          <a:noFill/>
        </p:spPr>
        <p:txBody>
          <a:bodyPr wrap="square" rtlCol="0">
            <a:spAutoFit/>
          </a:bodyPr>
          <a:lstStyle/>
          <a:p>
            <a:pPr marL="342900" indent="-342900"/>
            <a:r>
              <a:rPr lang="en-US" dirty="0" smtClean="0">
                <a:solidFill>
                  <a:srgbClr val="FFFFFF"/>
                </a:solidFill>
              </a:rPr>
              <a:t>Why begin his speech this way? </a:t>
            </a:r>
          </a:p>
          <a:p>
            <a:pPr marL="342900" indent="-342900"/>
            <a:endParaRPr lang="en-US" dirty="0" smtClean="0">
              <a:solidFill>
                <a:srgbClr val="FFFFFF"/>
              </a:solidFill>
            </a:endParaRPr>
          </a:p>
          <a:p>
            <a:pPr marL="342900" indent="-342900"/>
            <a:r>
              <a:rPr lang="en-US" dirty="0" smtClean="0">
                <a:solidFill>
                  <a:srgbClr val="FFFFFF"/>
                </a:solidFill>
              </a:rPr>
              <a:t>*This could be regarded as a </a:t>
            </a:r>
            <a:r>
              <a:rPr lang="en-US" dirty="0" smtClean="0">
                <a:solidFill>
                  <a:srgbClr val="FFFF00"/>
                </a:solidFill>
              </a:rPr>
              <a:t>concession to the opposing view that patriotism is important.</a:t>
            </a:r>
          </a:p>
          <a:p>
            <a:pPr marL="342900" indent="-342900"/>
            <a:endParaRPr lang="en-US" dirty="0" smtClean="0">
              <a:solidFill>
                <a:srgbClr val="FFFF00"/>
              </a:solidFill>
            </a:endParaRPr>
          </a:p>
          <a:p>
            <a:pPr marL="342900" indent="-342900"/>
            <a:r>
              <a:rPr lang="en-US" dirty="0" smtClean="0">
                <a:solidFill>
                  <a:srgbClr val="FFFFFF"/>
                </a:solidFill>
              </a:rPr>
              <a:t>*It could also be a </a:t>
            </a:r>
            <a:r>
              <a:rPr lang="en-US" dirty="0" smtClean="0">
                <a:solidFill>
                  <a:srgbClr val="FFFF00"/>
                </a:solidFill>
              </a:rPr>
              <a:t>refutation to the opposing side who may say that only those who are not patriots would fight the British. </a:t>
            </a:r>
          </a:p>
          <a:p>
            <a:pPr marL="342900" indent="-342900"/>
            <a:endParaRPr lang="en-US" dirty="0" smtClean="0">
              <a:solidFill>
                <a:srgbClr val="FFFF00"/>
              </a:solidFill>
            </a:endParaRPr>
          </a:p>
          <a:p>
            <a:pPr marL="342900" indent="-342900"/>
            <a:r>
              <a:rPr lang="en-US" dirty="0" smtClean="0">
                <a:solidFill>
                  <a:schemeClr val="bg1"/>
                </a:solidFill>
              </a:rPr>
              <a:t>*He is showing </a:t>
            </a:r>
            <a:r>
              <a:rPr lang="en-US" dirty="0" smtClean="0">
                <a:solidFill>
                  <a:srgbClr val="FF0000"/>
                </a:solidFill>
              </a:rPr>
              <a:t>respect for those who hold the opposing view to his. </a:t>
            </a:r>
          </a:p>
          <a:p>
            <a:pPr marL="342900" indent="-342900"/>
            <a:r>
              <a:rPr lang="en-US" dirty="0" smtClean="0">
                <a:solidFill>
                  <a:srgbClr val="FF0000"/>
                </a:solidFill>
              </a:rPr>
              <a:t>*Persuasive: flattery</a:t>
            </a:r>
            <a:endParaRPr lang="en-US" dirty="0">
              <a:solidFill>
                <a:schemeClr val="bg1"/>
              </a:solidFill>
            </a:endParaRPr>
          </a:p>
        </p:txBody>
      </p:sp>
      <p:sp>
        <p:nvSpPr>
          <p:cNvPr id="6" name="TextBox 5"/>
          <p:cNvSpPr txBox="1"/>
          <p:nvPr/>
        </p:nvSpPr>
        <p:spPr>
          <a:xfrm>
            <a:off x="267925" y="5766515"/>
            <a:ext cx="4813300" cy="923330"/>
          </a:xfrm>
          <a:prstGeom prst="rect">
            <a:avLst/>
          </a:prstGeom>
          <a:noFill/>
        </p:spPr>
        <p:txBody>
          <a:bodyPr wrap="square" rtlCol="0">
            <a:spAutoFit/>
          </a:bodyPr>
          <a:lstStyle/>
          <a:p>
            <a:r>
              <a:rPr lang="en-US" dirty="0" smtClean="0">
                <a:solidFill>
                  <a:srgbClr val="FFFFFF"/>
                </a:solidFill>
              </a:rPr>
              <a:t>Light: </a:t>
            </a:r>
            <a:r>
              <a:rPr lang="en-US" dirty="0" smtClean="0">
                <a:solidFill>
                  <a:srgbClr val="FF0000"/>
                </a:solidFill>
              </a:rPr>
              <a:t>represents truth and spiritual illumination, aligning his view of the need to fight </a:t>
            </a:r>
            <a:r>
              <a:rPr lang="en-US" dirty="0" smtClean="0">
                <a:solidFill>
                  <a:srgbClr val="FFFF00"/>
                </a:solidFill>
              </a:rPr>
              <a:t>with God’s purpose</a:t>
            </a:r>
            <a:endParaRPr lang="en-US" dirty="0">
              <a:solidFill>
                <a:srgbClr val="FF0000"/>
              </a:solidFill>
            </a:endParaRP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4953000" cy="7171194"/>
          </a:xfrm>
          <a:prstGeom prst="rect">
            <a:avLst/>
          </a:prstGeom>
          <a:noFill/>
        </p:spPr>
        <p:txBody>
          <a:bodyPr wrap="square" rtlCol="0">
            <a:spAutoFit/>
          </a:bodyPr>
          <a:lstStyle/>
          <a:p>
            <a:endParaRPr lang="en-US" sz="2000" dirty="0" smtClean="0">
              <a:solidFill>
                <a:schemeClr val="bg1"/>
              </a:solidFill>
            </a:endParaRPr>
          </a:p>
          <a:p>
            <a:endParaRPr lang="en-US" sz="2000" dirty="0" smtClean="0">
              <a:solidFill>
                <a:schemeClr val="bg1"/>
              </a:solidFill>
            </a:endParaRPr>
          </a:p>
          <a:p>
            <a:endParaRPr lang="en-US" sz="2000" dirty="0" smtClean="0">
              <a:solidFill>
                <a:schemeClr val="bg1"/>
              </a:solidFill>
            </a:endParaRPr>
          </a:p>
          <a:p>
            <a:r>
              <a:rPr lang="en-US" sz="2000" dirty="0" smtClean="0">
                <a:solidFill>
                  <a:schemeClr val="bg1"/>
                </a:solidFill>
              </a:rPr>
              <a:t>This is no time for ceremony. The question before the House is one of awful moment to this country. For my own part, I consider it as nothing less than a question of </a:t>
            </a:r>
            <a:r>
              <a:rPr lang="en-US" sz="2000" dirty="0" smtClean="0">
                <a:solidFill>
                  <a:srgbClr val="FF0000"/>
                </a:solidFill>
              </a:rPr>
              <a:t>freedom or slavery</a:t>
            </a:r>
            <a:r>
              <a:rPr lang="en-US" sz="2000" dirty="0" smtClean="0">
                <a:solidFill>
                  <a:schemeClr val="bg1"/>
                </a:solidFill>
              </a:rPr>
              <a:t>; and in proportion to the magnitude of the subject ought to be the freedom of the debate. It is only in this way that we can hope to </a:t>
            </a:r>
            <a:r>
              <a:rPr lang="en-US" sz="2000" dirty="0" smtClean="0">
                <a:solidFill>
                  <a:srgbClr val="FF0000"/>
                </a:solidFill>
              </a:rPr>
              <a:t>arrive at truth</a:t>
            </a:r>
            <a:r>
              <a:rPr lang="en-US" sz="2000" dirty="0" smtClean="0">
                <a:solidFill>
                  <a:schemeClr val="bg1"/>
                </a:solidFill>
              </a:rPr>
              <a:t>, </a:t>
            </a:r>
            <a:r>
              <a:rPr lang="en-US" sz="2000" dirty="0" smtClean="0">
                <a:solidFill>
                  <a:srgbClr val="FF0000"/>
                </a:solidFill>
              </a:rPr>
              <a:t>and fulfill the great responsibility which we hold to God and our country.</a:t>
            </a:r>
            <a:r>
              <a:rPr lang="en-US" sz="2000" dirty="0" smtClean="0">
                <a:solidFill>
                  <a:schemeClr val="bg1"/>
                </a:solidFill>
              </a:rPr>
              <a:t> </a:t>
            </a:r>
            <a:r>
              <a:rPr lang="en-US" sz="2000" dirty="0" smtClean="0">
                <a:solidFill>
                  <a:srgbClr val="FFFFFF"/>
                </a:solidFill>
              </a:rPr>
              <a:t>Should I keep back my opinions at such a time, through fear of giving offence, I should consider myself as guilty of treason towards my country, and of an act of disloyalty toward the </a:t>
            </a:r>
            <a:r>
              <a:rPr lang="en-US" sz="2000" dirty="0" smtClean="0">
                <a:solidFill>
                  <a:srgbClr val="FF0000"/>
                </a:solidFill>
              </a:rPr>
              <a:t>majesty of heaven, which I revere above all earthly kings</a:t>
            </a:r>
            <a:r>
              <a:rPr lang="en-US" sz="2000" dirty="0" smtClean="0">
                <a:solidFill>
                  <a:srgbClr val="FFFFFF"/>
                </a:solidFill>
              </a:rPr>
              <a:t>.</a:t>
            </a:r>
          </a:p>
          <a:p>
            <a:endParaRPr lang="en-US" sz="2000" dirty="0" smtClean="0">
              <a:solidFill>
                <a:schemeClr val="bg1"/>
              </a:solidFill>
            </a:endParaRPr>
          </a:p>
          <a:p>
            <a:endParaRPr lang="en-US" sz="2000" dirty="0" smtClean="0">
              <a:solidFill>
                <a:schemeClr val="bg1"/>
              </a:solidFill>
            </a:endParaRPr>
          </a:p>
          <a:p>
            <a:endParaRPr lang="en-US" sz="2000" dirty="0" smtClean="0">
              <a:solidFill>
                <a:schemeClr val="bg1"/>
              </a:solidFill>
            </a:endParaRPr>
          </a:p>
          <a:p>
            <a:endParaRPr lang="en-US" sz="2000" dirty="0" smtClean="0">
              <a:solidFill>
                <a:schemeClr val="bg1"/>
              </a:solidFill>
            </a:endParaRPr>
          </a:p>
          <a:p>
            <a:endParaRPr lang="en-US" sz="2000" dirty="0">
              <a:solidFill>
                <a:schemeClr val="bg1"/>
              </a:solidFill>
            </a:endParaRPr>
          </a:p>
        </p:txBody>
      </p:sp>
      <p:sp>
        <p:nvSpPr>
          <p:cNvPr id="4" name="TextBox 3"/>
          <p:cNvSpPr txBox="1"/>
          <p:nvPr/>
        </p:nvSpPr>
        <p:spPr>
          <a:xfrm>
            <a:off x="4953000" y="152400"/>
            <a:ext cx="3873500" cy="6463309"/>
          </a:xfrm>
          <a:prstGeom prst="rect">
            <a:avLst/>
          </a:prstGeom>
          <a:noFill/>
        </p:spPr>
        <p:txBody>
          <a:bodyPr wrap="square" rtlCol="0">
            <a:spAutoFit/>
          </a:bodyPr>
          <a:lstStyle/>
          <a:p>
            <a:r>
              <a:rPr lang="en-US" dirty="0" smtClean="0">
                <a:solidFill>
                  <a:schemeClr val="bg1"/>
                </a:solidFill>
              </a:rPr>
              <a:t>*Henry is referring to the need to </a:t>
            </a:r>
            <a:r>
              <a:rPr lang="en-US" dirty="0" smtClean="0">
                <a:solidFill>
                  <a:srgbClr val="FFFF00"/>
                </a:solidFill>
              </a:rPr>
              <a:t>fight for freedom. </a:t>
            </a:r>
          </a:p>
          <a:p>
            <a:endParaRPr lang="en-US" dirty="0" smtClean="0">
              <a:solidFill>
                <a:srgbClr val="FFFF00"/>
              </a:solidFill>
            </a:endParaRPr>
          </a:p>
          <a:p>
            <a:r>
              <a:rPr lang="en-US" dirty="0" smtClean="0">
                <a:solidFill>
                  <a:schemeClr val="bg1"/>
                </a:solidFill>
              </a:rPr>
              <a:t>*This is known as an </a:t>
            </a:r>
            <a:r>
              <a:rPr lang="en-US" dirty="0" smtClean="0">
                <a:solidFill>
                  <a:srgbClr val="FF0000"/>
                </a:solidFill>
              </a:rPr>
              <a:t>either/or fallacy </a:t>
            </a:r>
            <a:r>
              <a:rPr lang="en-US" dirty="0" smtClean="0">
                <a:solidFill>
                  <a:schemeClr val="bg1"/>
                </a:solidFill>
              </a:rPr>
              <a:t>to create </a:t>
            </a:r>
            <a:r>
              <a:rPr lang="en-US" dirty="0" smtClean="0">
                <a:solidFill>
                  <a:srgbClr val="FFFF00"/>
                </a:solidFill>
              </a:rPr>
              <a:t>PATHOS. </a:t>
            </a:r>
          </a:p>
          <a:p>
            <a:endParaRPr lang="en-US" dirty="0" smtClean="0">
              <a:solidFill>
                <a:srgbClr val="FFFF00"/>
              </a:solidFill>
            </a:endParaRPr>
          </a:p>
          <a:p>
            <a:r>
              <a:rPr lang="en-US" dirty="0" smtClean="0">
                <a:solidFill>
                  <a:schemeClr val="bg1"/>
                </a:solidFill>
              </a:rPr>
              <a:t>*He is trying to convince them that there is only one alternative to fighting=</a:t>
            </a:r>
            <a:r>
              <a:rPr lang="en-US" dirty="0" smtClean="0">
                <a:solidFill>
                  <a:srgbClr val="FFFF00"/>
                </a:solidFill>
              </a:rPr>
              <a:t>slavery.</a:t>
            </a:r>
          </a:p>
          <a:p>
            <a:endParaRPr lang="en-US" dirty="0" smtClean="0">
              <a:solidFill>
                <a:srgbClr val="FFFF00"/>
              </a:solidFill>
            </a:endParaRPr>
          </a:p>
          <a:p>
            <a:r>
              <a:rPr lang="en-US" dirty="0" smtClean="0">
                <a:solidFill>
                  <a:schemeClr val="bg1"/>
                </a:solidFill>
              </a:rPr>
              <a:t>*He creates an </a:t>
            </a:r>
            <a:r>
              <a:rPr lang="en-US" dirty="0" smtClean="0">
                <a:solidFill>
                  <a:srgbClr val="FF0000"/>
                </a:solidFill>
              </a:rPr>
              <a:t>appeal to authority</a:t>
            </a:r>
            <a:r>
              <a:rPr lang="en-US" dirty="0" smtClean="0">
                <a:solidFill>
                  <a:schemeClr val="bg1"/>
                </a:solidFill>
              </a:rPr>
              <a:t>, or </a:t>
            </a:r>
            <a:r>
              <a:rPr lang="en-US" dirty="0" smtClean="0">
                <a:solidFill>
                  <a:srgbClr val="FFFF00"/>
                </a:solidFill>
              </a:rPr>
              <a:t>ETHOS</a:t>
            </a:r>
            <a:r>
              <a:rPr lang="en-US" dirty="0" smtClean="0">
                <a:solidFill>
                  <a:schemeClr val="bg1"/>
                </a:solidFill>
              </a:rPr>
              <a:t>, calling on God’s truth (fighting for freedom). He aligns God on the side of the colonists fighting for their freedom. </a:t>
            </a:r>
          </a:p>
          <a:p>
            <a:endParaRPr lang="en-US" dirty="0" smtClean="0">
              <a:solidFill>
                <a:schemeClr val="bg1"/>
              </a:solidFill>
            </a:endParaRPr>
          </a:p>
          <a:p>
            <a:r>
              <a:rPr lang="en-US" dirty="0" smtClean="0">
                <a:solidFill>
                  <a:schemeClr val="bg1"/>
                </a:solidFill>
              </a:rPr>
              <a:t>*By juxtaposing God as “majesty of Heaven,” and “king” for King George, his creates an </a:t>
            </a:r>
            <a:r>
              <a:rPr lang="en-US" dirty="0" smtClean="0">
                <a:solidFill>
                  <a:srgbClr val="FF0000"/>
                </a:solidFill>
              </a:rPr>
              <a:t>appeal to authority, </a:t>
            </a:r>
            <a:r>
              <a:rPr lang="en-US" dirty="0" smtClean="0">
                <a:solidFill>
                  <a:schemeClr val="bg1"/>
                </a:solidFill>
              </a:rPr>
              <a:t>or </a:t>
            </a:r>
            <a:r>
              <a:rPr lang="en-US" dirty="0" smtClean="0">
                <a:solidFill>
                  <a:srgbClr val="FFFF00"/>
                </a:solidFill>
              </a:rPr>
              <a:t>ETHOS</a:t>
            </a:r>
            <a:r>
              <a:rPr lang="en-US" dirty="0" smtClean="0">
                <a:solidFill>
                  <a:schemeClr val="bg1"/>
                </a:solidFill>
              </a:rPr>
              <a:t>, placing God above the king. </a:t>
            </a:r>
          </a:p>
          <a:p>
            <a:endParaRPr lang="en-US" dirty="0" smtClean="0">
              <a:solidFill>
                <a:schemeClr val="bg1"/>
              </a:solidFill>
            </a:endParaRPr>
          </a:p>
          <a:p>
            <a:r>
              <a:rPr lang="en-US" dirty="0" smtClean="0">
                <a:solidFill>
                  <a:schemeClr val="bg1"/>
                </a:solidFill>
              </a:rPr>
              <a:t>*God has a greatness of character; the king only has a position of authority.  </a:t>
            </a:r>
            <a:endParaRPr lang="en-US"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1628</TotalTime>
  <Words>3094</Words>
  <Application>Microsoft Office PowerPoint</Application>
  <PresentationFormat>On-screen Show (4:3)</PresentationFormat>
  <Paragraphs>209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Patrick Henry’s  “Speech to the Virginia Convention” </vt:lpstr>
      <vt:lpstr>England’s Acts</vt:lpstr>
      <vt:lpstr>PowerPoint Presentation</vt:lpstr>
      <vt:lpstr>PowerPoint Presentation</vt:lpstr>
      <vt:lpstr>We Must Fight!</vt:lpstr>
      <vt:lpstr>SOAPSTone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Henry’s Speech</vt:lpstr>
      <vt:lpstr>Bibliography</vt:lpstr>
    </vt:vector>
  </TitlesOfParts>
  <Company>Kingwood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Patrick Henry’s “Speech  to  the  Virginia Convention”</dc:title>
  <dc:creator>Jennifer Cobb</dc:creator>
  <cp:lastModifiedBy>Windows User</cp:lastModifiedBy>
  <cp:revision>106</cp:revision>
  <dcterms:created xsi:type="dcterms:W3CDTF">2012-09-25T22:55:42Z</dcterms:created>
  <dcterms:modified xsi:type="dcterms:W3CDTF">2014-12-04T16:17:35Z</dcterms:modified>
</cp:coreProperties>
</file>